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2.xml" ContentType="application/vnd.ms-office.drawingml.diagramDrawing+xml"/>
  <Override PartName="/ppt/diagrams/quickStyle2.xml" ContentType="application/vnd.openxmlformats-officedocument.drawingml.diagramStyle+xml"/>
  <Override PartName="/ppt/diagrams/drawing1.xml" ContentType="application/vnd.ms-office.drawingml.diagramDrawing+xml"/>
  <Override PartName="/ppt/diagrams/layout2.xml" ContentType="application/vnd.openxmlformats-officedocument.drawingml.diagramLayout+xml"/>
  <Override PartName="/ppt/diagrams/colors2.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57" r:id="rId5"/>
    <p:sldId id="258" r:id="rId6"/>
    <p:sldId id="259"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52E2F-3A9C-43BD-8619-B28B951F5987}"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1EB5A30D-49A4-4B5C-A697-FF32A325BE32}">
      <dgm:prSet/>
      <dgm:spPr/>
      <dgm:t>
        <a:bodyPr/>
        <a:lstStyle/>
        <a:p>
          <a:r>
            <a:rPr lang="en-US"/>
            <a:t>Depending on the type of residence permit a foreigner has, the rights and obligations of foreign citizens deriving from employment are the same as for Serbian citizens.</a:t>
          </a:r>
        </a:p>
      </dgm:t>
    </dgm:pt>
    <dgm:pt modelId="{E2F240EC-084C-482D-9A19-46BF17298C24}" type="parTrans" cxnId="{DCB39776-1880-4DD4-A5D3-8503E607E9A9}">
      <dgm:prSet/>
      <dgm:spPr/>
      <dgm:t>
        <a:bodyPr/>
        <a:lstStyle/>
        <a:p>
          <a:endParaRPr lang="en-US"/>
        </a:p>
      </dgm:t>
    </dgm:pt>
    <dgm:pt modelId="{C4FA828E-9036-4D54-AA52-D3CE715DB8AB}" type="sibTrans" cxnId="{DCB39776-1880-4DD4-A5D3-8503E607E9A9}">
      <dgm:prSet/>
      <dgm:spPr/>
      <dgm:t>
        <a:bodyPr/>
        <a:lstStyle/>
        <a:p>
          <a:endParaRPr lang="en-US"/>
        </a:p>
      </dgm:t>
    </dgm:pt>
    <dgm:pt modelId="{3DA4D702-8DB5-47CF-BC31-593E5E2C863E}">
      <dgm:prSet/>
      <dgm:spPr/>
      <dgm:t>
        <a:bodyPr/>
        <a:lstStyle/>
        <a:p>
          <a:r>
            <a:rPr lang="en-US" dirty="0"/>
            <a:t>Foreigners can conduct work remotely, i.e. outside the business premises of the employer.</a:t>
          </a:r>
        </a:p>
      </dgm:t>
    </dgm:pt>
    <dgm:pt modelId="{A4FAE349-6541-4246-99DF-5E7ADE3EB60B}" type="parTrans" cxnId="{4448FF24-146B-4239-AE13-B101E3D8D20A}">
      <dgm:prSet/>
      <dgm:spPr/>
      <dgm:t>
        <a:bodyPr/>
        <a:lstStyle/>
        <a:p>
          <a:endParaRPr lang="en-US"/>
        </a:p>
      </dgm:t>
    </dgm:pt>
    <dgm:pt modelId="{910E552E-28DA-4B9B-9829-4D7B7627B2E4}" type="sibTrans" cxnId="{4448FF24-146B-4239-AE13-B101E3D8D20A}">
      <dgm:prSet/>
      <dgm:spPr/>
      <dgm:t>
        <a:bodyPr/>
        <a:lstStyle/>
        <a:p>
          <a:endParaRPr lang="en-US"/>
        </a:p>
      </dgm:t>
    </dgm:pt>
    <dgm:pt modelId="{31F10026-F076-4883-9C7A-D5D678BC0D4C}">
      <dgm:prSet/>
      <dgm:spPr/>
      <dgm:t>
        <a:bodyPr/>
        <a:lstStyle/>
        <a:p>
          <a:r>
            <a:rPr lang="en-US"/>
            <a:t>Employment of foreigner is terminated without the will of the employee and the employer in case the employee spends more than 6 months outside the Republic of Serbia.</a:t>
          </a:r>
        </a:p>
      </dgm:t>
    </dgm:pt>
    <dgm:pt modelId="{B6A0AC53-781C-47B4-94BA-C87240F5C872}" type="parTrans" cxnId="{116267B3-EB63-4F63-BCCA-7F65E05CA469}">
      <dgm:prSet/>
      <dgm:spPr/>
      <dgm:t>
        <a:bodyPr/>
        <a:lstStyle/>
        <a:p>
          <a:endParaRPr lang="en-US"/>
        </a:p>
      </dgm:t>
    </dgm:pt>
    <dgm:pt modelId="{F9EC3A12-89A5-4D2F-8B2A-D30AAAC53336}" type="sibTrans" cxnId="{116267B3-EB63-4F63-BCCA-7F65E05CA469}">
      <dgm:prSet/>
      <dgm:spPr/>
      <dgm:t>
        <a:bodyPr/>
        <a:lstStyle/>
        <a:p>
          <a:endParaRPr lang="en-US"/>
        </a:p>
      </dgm:t>
    </dgm:pt>
    <dgm:pt modelId="{1F939035-27A7-41C5-9BF2-F4ACA7087420}" type="pres">
      <dgm:prSet presAssocID="{0BE52E2F-3A9C-43BD-8619-B28B951F5987}" presName="diagram" presStyleCnt="0">
        <dgm:presLayoutVars>
          <dgm:dir/>
          <dgm:resizeHandles val="exact"/>
        </dgm:presLayoutVars>
      </dgm:prSet>
      <dgm:spPr/>
    </dgm:pt>
    <dgm:pt modelId="{4E5BE6A7-0EAD-4B2B-9FAD-93C0E8389DA9}" type="pres">
      <dgm:prSet presAssocID="{1EB5A30D-49A4-4B5C-A697-FF32A325BE32}" presName="node" presStyleLbl="node1" presStyleIdx="0" presStyleCnt="3">
        <dgm:presLayoutVars>
          <dgm:bulletEnabled val="1"/>
        </dgm:presLayoutVars>
      </dgm:prSet>
      <dgm:spPr/>
    </dgm:pt>
    <dgm:pt modelId="{F588A7CC-472D-4F1B-8FBA-B6B3B3E60E89}" type="pres">
      <dgm:prSet presAssocID="{C4FA828E-9036-4D54-AA52-D3CE715DB8AB}" presName="sibTrans" presStyleCnt="0"/>
      <dgm:spPr/>
    </dgm:pt>
    <dgm:pt modelId="{0145F215-F23C-48D1-B654-55F34F12E3CF}" type="pres">
      <dgm:prSet presAssocID="{3DA4D702-8DB5-47CF-BC31-593E5E2C863E}" presName="node" presStyleLbl="node1" presStyleIdx="1" presStyleCnt="3">
        <dgm:presLayoutVars>
          <dgm:bulletEnabled val="1"/>
        </dgm:presLayoutVars>
      </dgm:prSet>
      <dgm:spPr/>
    </dgm:pt>
    <dgm:pt modelId="{3D069818-1B8B-426B-879E-7241C33A8537}" type="pres">
      <dgm:prSet presAssocID="{910E552E-28DA-4B9B-9829-4D7B7627B2E4}" presName="sibTrans" presStyleCnt="0"/>
      <dgm:spPr/>
    </dgm:pt>
    <dgm:pt modelId="{8EA6A24D-A93D-4BF9-9A19-EF13FFA0B245}" type="pres">
      <dgm:prSet presAssocID="{31F10026-F076-4883-9C7A-D5D678BC0D4C}" presName="node" presStyleLbl="node1" presStyleIdx="2" presStyleCnt="3">
        <dgm:presLayoutVars>
          <dgm:bulletEnabled val="1"/>
        </dgm:presLayoutVars>
      </dgm:prSet>
      <dgm:spPr/>
    </dgm:pt>
  </dgm:ptLst>
  <dgm:cxnLst>
    <dgm:cxn modelId="{06D52802-C540-4C36-80DD-05F4AE458ADC}" type="presOf" srcId="{31F10026-F076-4883-9C7A-D5D678BC0D4C}" destId="{8EA6A24D-A93D-4BF9-9A19-EF13FFA0B245}" srcOrd="0" destOrd="0" presId="urn:microsoft.com/office/officeart/2005/8/layout/default"/>
    <dgm:cxn modelId="{4448FF24-146B-4239-AE13-B101E3D8D20A}" srcId="{0BE52E2F-3A9C-43BD-8619-B28B951F5987}" destId="{3DA4D702-8DB5-47CF-BC31-593E5E2C863E}" srcOrd="1" destOrd="0" parTransId="{A4FAE349-6541-4246-99DF-5E7ADE3EB60B}" sibTransId="{910E552E-28DA-4B9B-9829-4D7B7627B2E4}"/>
    <dgm:cxn modelId="{B6940355-4114-431E-BDD0-E0FD8D546837}" type="presOf" srcId="{3DA4D702-8DB5-47CF-BC31-593E5E2C863E}" destId="{0145F215-F23C-48D1-B654-55F34F12E3CF}" srcOrd="0" destOrd="0" presId="urn:microsoft.com/office/officeart/2005/8/layout/default"/>
    <dgm:cxn modelId="{DCB39776-1880-4DD4-A5D3-8503E607E9A9}" srcId="{0BE52E2F-3A9C-43BD-8619-B28B951F5987}" destId="{1EB5A30D-49A4-4B5C-A697-FF32A325BE32}" srcOrd="0" destOrd="0" parTransId="{E2F240EC-084C-482D-9A19-46BF17298C24}" sibTransId="{C4FA828E-9036-4D54-AA52-D3CE715DB8AB}"/>
    <dgm:cxn modelId="{116267B3-EB63-4F63-BCCA-7F65E05CA469}" srcId="{0BE52E2F-3A9C-43BD-8619-B28B951F5987}" destId="{31F10026-F076-4883-9C7A-D5D678BC0D4C}" srcOrd="2" destOrd="0" parTransId="{B6A0AC53-781C-47B4-94BA-C87240F5C872}" sibTransId="{F9EC3A12-89A5-4D2F-8B2A-D30AAAC53336}"/>
    <dgm:cxn modelId="{C5AA99B6-2466-4693-92F0-45F42D195CCC}" type="presOf" srcId="{0BE52E2F-3A9C-43BD-8619-B28B951F5987}" destId="{1F939035-27A7-41C5-9BF2-F4ACA7087420}" srcOrd="0" destOrd="0" presId="urn:microsoft.com/office/officeart/2005/8/layout/default"/>
    <dgm:cxn modelId="{A0B075F1-1037-4755-B121-8784C02BC410}" type="presOf" srcId="{1EB5A30D-49A4-4B5C-A697-FF32A325BE32}" destId="{4E5BE6A7-0EAD-4B2B-9FAD-93C0E8389DA9}" srcOrd="0" destOrd="0" presId="urn:microsoft.com/office/officeart/2005/8/layout/default"/>
    <dgm:cxn modelId="{8349A4E2-29E5-47FA-AA6B-9FEA69D69610}" type="presParOf" srcId="{1F939035-27A7-41C5-9BF2-F4ACA7087420}" destId="{4E5BE6A7-0EAD-4B2B-9FAD-93C0E8389DA9}" srcOrd="0" destOrd="0" presId="urn:microsoft.com/office/officeart/2005/8/layout/default"/>
    <dgm:cxn modelId="{0F755F65-CB87-4907-A862-F20F8D9341B3}" type="presParOf" srcId="{1F939035-27A7-41C5-9BF2-F4ACA7087420}" destId="{F588A7CC-472D-4F1B-8FBA-B6B3B3E60E89}" srcOrd="1" destOrd="0" presId="urn:microsoft.com/office/officeart/2005/8/layout/default"/>
    <dgm:cxn modelId="{0147A7B9-6606-4808-AE28-817E925685EA}" type="presParOf" srcId="{1F939035-27A7-41C5-9BF2-F4ACA7087420}" destId="{0145F215-F23C-48D1-B654-55F34F12E3CF}" srcOrd="2" destOrd="0" presId="urn:microsoft.com/office/officeart/2005/8/layout/default"/>
    <dgm:cxn modelId="{0C1165DD-76C5-42BC-AF6C-FEC871D3718D}" type="presParOf" srcId="{1F939035-27A7-41C5-9BF2-F4ACA7087420}" destId="{3D069818-1B8B-426B-879E-7241C33A8537}" srcOrd="3" destOrd="0" presId="urn:microsoft.com/office/officeart/2005/8/layout/default"/>
    <dgm:cxn modelId="{29B1E934-A456-46B1-8687-124A2D363027}" type="presParOf" srcId="{1F939035-27A7-41C5-9BF2-F4ACA7087420}" destId="{8EA6A24D-A93D-4BF9-9A19-EF13FFA0B24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0F17BE-F923-4882-8E56-A25ED6542E02}"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BFB5553E-6496-4C38-BA46-9A0790F3BF79}">
      <dgm:prSet/>
      <dgm:spPr/>
      <dgm:t>
        <a:bodyPr/>
        <a:lstStyle/>
        <a:p>
          <a:pPr>
            <a:lnSpc>
              <a:spcPct val="100000"/>
            </a:lnSpc>
          </a:pPr>
          <a:r>
            <a:rPr lang="en-US"/>
            <a:t>The employment termination procedure is the same regardless of the place of work of the employee.</a:t>
          </a:r>
        </a:p>
      </dgm:t>
    </dgm:pt>
    <dgm:pt modelId="{D3B1F55E-2319-4BA5-AFE9-5922D024C2CD}" type="parTrans" cxnId="{B73A50F2-B186-4A0F-B10E-A611A8261FC7}">
      <dgm:prSet/>
      <dgm:spPr/>
      <dgm:t>
        <a:bodyPr/>
        <a:lstStyle/>
        <a:p>
          <a:endParaRPr lang="en-US"/>
        </a:p>
      </dgm:t>
    </dgm:pt>
    <dgm:pt modelId="{02C15B16-20F9-41BC-95EC-4CAD559CC292}" type="sibTrans" cxnId="{B73A50F2-B186-4A0F-B10E-A611A8261FC7}">
      <dgm:prSet/>
      <dgm:spPr/>
      <dgm:t>
        <a:bodyPr/>
        <a:lstStyle/>
        <a:p>
          <a:pPr>
            <a:lnSpc>
              <a:spcPct val="100000"/>
            </a:lnSpc>
          </a:pPr>
          <a:endParaRPr lang="en-US"/>
        </a:p>
      </dgm:t>
    </dgm:pt>
    <dgm:pt modelId="{292F32A0-E991-4588-B00E-3EBDFD3217F2}">
      <dgm:prSet/>
      <dgm:spPr/>
      <dgm:t>
        <a:bodyPr/>
        <a:lstStyle/>
        <a:p>
          <a:pPr>
            <a:lnSpc>
              <a:spcPct val="100000"/>
            </a:lnSpc>
          </a:pPr>
          <a:r>
            <a:rPr lang="en-US"/>
            <a:t>The procedure of submitting the documentation relating to employment termination might differ in case the employee works 100% of agreed working hours remotely.</a:t>
          </a:r>
        </a:p>
      </dgm:t>
    </dgm:pt>
    <dgm:pt modelId="{13247012-B045-44E3-8876-C9E1EFFB97FF}" type="parTrans" cxnId="{BA017817-0183-408A-8DED-5A0925A74640}">
      <dgm:prSet/>
      <dgm:spPr/>
      <dgm:t>
        <a:bodyPr/>
        <a:lstStyle/>
        <a:p>
          <a:endParaRPr lang="en-US"/>
        </a:p>
      </dgm:t>
    </dgm:pt>
    <dgm:pt modelId="{AEEEB93F-3630-4FC5-ADFE-7D8FFD812FF3}" type="sibTrans" cxnId="{BA017817-0183-408A-8DED-5A0925A74640}">
      <dgm:prSet/>
      <dgm:spPr/>
      <dgm:t>
        <a:bodyPr/>
        <a:lstStyle/>
        <a:p>
          <a:endParaRPr lang="en-US"/>
        </a:p>
      </dgm:t>
    </dgm:pt>
    <dgm:pt modelId="{ABBAA8F5-56AA-469E-9CBC-1C8C2DC60022}" type="pres">
      <dgm:prSet presAssocID="{0F0F17BE-F923-4882-8E56-A25ED6542E02}" presName="root" presStyleCnt="0">
        <dgm:presLayoutVars>
          <dgm:dir/>
          <dgm:resizeHandles val="exact"/>
        </dgm:presLayoutVars>
      </dgm:prSet>
      <dgm:spPr/>
    </dgm:pt>
    <dgm:pt modelId="{8C9C355D-4598-4146-B794-CFB630077935}" type="pres">
      <dgm:prSet presAssocID="{0F0F17BE-F923-4882-8E56-A25ED6542E02}" presName="container" presStyleCnt="0">
        <dgm:presLayoutVars>
          <dgm:dir/>
          <dgm:resizeHandles val="exact"/>
        </dgm:presLayoutVars>
      </dgm:prSet>
      <dgm:spPr/>
    </dgm:pt>
    <dgm:pt modelId="{4E6C7080-0D17-4F77-8344-6884790A3D91}" type="pres">
      <dgm:prSet presAssocID="{BFB5553E-6496-4C38-BA46-9A0790F3BF79}" presName="compNode" presStyleCnt="0"/>
      <dgm:spPr/>
    </dgm:pt>
    <dgm:pt modelId="{788B8F3D-1B5B-47C4-A1B2-3A1E0462C69F}" type="pres">
      <dgm:prSet presAssocID="{BFB5553E-6496-4C38-BA46-9A0790F3BF79}" presName="iconBgRect" presStyleLbl="bgShp" presStyleIdx="0" presStyleCnt="2"/>
      <dgm:spPr/>
    </dgm:pt>
    <dgm:pt modelId="{45D93337-C160-45C1-B687-790D3FB00E94}" type="pres">
      <dgm:prSet presAssocID="{BFB5553E-6496-4C38-BA46-9A0790F3BF7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3DF104B0-511A-418E-BEF2-5C6617237E80}" type="pres">
      <dgm:prSet presAssocID="{BFB5553E-6496-4C38-BA46-9A0790F3BF79}" presName="spaceRect" presStyleCnt="0"/>
      <dgm:spPr/>
    </dgm:pt>
    <dgm:pt modelId="{4D68D18B-A86C-4172-889B-5694D016FEED}" type="pres">
      <dgm:prSet presAssocID="{BFB5553E-6496-4C38-BA46-9A0790F3BF79}" presName="textRect" presStyleLbl="revTx" presStyleIdx="0" presStyleCnt="2">
        <dgm:presLayoutVars>
          <dgm:chMax val="1"/>
          <dgm:chPref val="1"/>
        </dgm:presLayoutVars>
      </dgm:prSet>
      <dgm:spPr/>
    </dgm:pt>
    <dgm:pt modelId="{FBDEC863-6F06-4BF0-ABE1-829DB6AB1A08}" type="pres">
      <dgm:prSet presAssocID="{02C15B16-20F9-41BC-95EC-4CAD559CC292}" presName="sibTrans" presStyleLbl="sibTrans2D1" presStyleIdx="0" presStyleCnt="0"/>
      <dgm:spPr/>
    </dgm:pt>
    <dgm:pt modelId="{99756353-919F-4D18-AE3C-6D9A9FB30FF6}" type="pres">
      <dgm:prSet presAssocID="{292F32A0-E991-4588-B00E-3EBDFD3217F2}" presName="compNode" presStyleCnt="0"/>
      <dgm:spPr/>
    </dgm:pt>
    <dgm:pt modelId="{DA9392DB-4B28-452F-A35E-6128BBB9852A}" type="pres">
      <dgm:prSet presAssocID="{292F32A0-E991-4588-B00E-3EBDFD3217F2}" presName="iconBgRect" presStyleLbl="bgShp" presStyleIdx="1" presStyleCnt="2"/>
      <dgm:spPr/>
    </dgm:pt>
    <dgm:pt modelId="{3DDC22B1-EA47-4157-A52C-BE86DC47456D}" type="pres">
      <dgm:prSet presAssocID="{292F32A0-E991-4588-B00E-3EBDFD3217F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B02F168B-9982-4A47-B90E-A09EE75F1493}" type="pres">
      <dgm:prSet presAssocID="{292F32A0-E991-4588-B00E-3EBDFD3217F2}" presName="spaceRect" presStyleCnt="0"/>
      <dgm:spPr/>
    </dgm:pt>
    <dgm:pt modelId="{7CC8E250-183D-471C-B4F8-E92021D77CD0}" type="pres">
      <dgm:prSet presAssocID="{292F32A0-E991-4588-B00E-3EBDFD3217F2}" presName="textRect" presStyleLbl="revTx" presStyleIdx="1" presStyleCnt="2">
        <dgm:presLayoutVars>
          <dgm:chMax val="1"/>
          <dgm:chPref val="1"/>
        </dgm:presLayoutVars>
      </dgm:prSet>
      <dgm:spPr/>
    </dgm:pt>
  </dgm:ptLst>
  <dgm:cxnLst>
    <dgm:cxn modelId="{BA017817-0183-408A-8DED-5A0925A74640}" srcId="{0F0F17BE-F923-4882-8E56-A25ED6542E02}" destId="{292F32A0-E991-4588-B00E-3EBDFD3217F2}" srcOrd="1" destOrd="0" parTransId="{13247012-B045-44E3-8876-C9E1EFFB97FF}" sibTransId="{AEEEB93F-3630-4FC5-ADFE-7D8FFD812FF3}"/>
    <dgm:cxn modelId="{4F006669-4593-4B83-B55C-3F1D4DE64619}" type="presOf" srcId="{0F0F17BE-F923-4882-8E56-A25ED6542E02}" destId="{ABBAA8F5-56AA-469E-9CBC-1C8C2DC60022}" srcOrd="0" destOrd="0" presId="urn:microsoft.com/office/officeart/2018/2/layout/IconCircleList"/>
    <dgm:cxn modelId="{52AC0C76-CE23-4C7B-8F7E-2A1E0DCB8735}" type="presOf" srcId="{BFB5553E-6496-4C38-BA46-9A0790F3BF79}" destId="{4D68D18B-A86C-4172-889B-5694D016FEED}" srcOrd="0" destOrd="0" presId="urn:microsoft.com/office/officeart/2018/2/layout/IconCircleList"/>
    <dgm:cxn modelId="{11ED7D78-4FB8-4DD2-86BA-42DEB6CD38D4}" type="presOf" srcId="{292F32A0-E991-4588-B00E-3EBDFD3217F2}" destId="{7CC8E250-183D-471C-B4F8-E92021D77CD0}" srcOrd="0" destOrd="0" presId="urn:microsoft.com/office/officeart/2018/2/layout/IconCircleList"/>
    <dgm:cxn modelId="{3612F1BF-568A-4127-AC64-522E6C440C3A}" type="presOf" srcId="{02C15B16-20F9-41BC-95EC-4CAD559CC292}" destId="{FBDEC863-6F06-4BF0-ABE1-829DB6AB1A08}" srcOrd="0" destOrd="0" presId="urn:microsoft.com/office/officeart/2018/2/layout/IconCircleList"/>
    <dgm:cxn modelId="{B73A50F2-B186-4A0F-B10E-A611A8261FC7}" srcId="{0F0F17BE-F923-4882-8E56-A25ED6542E02}" destId="{BFB5553E-6496-4C38-BA46-9A0790F3BF79}" srcOrd="0" destOrd="0" parTransId="{D3B1F55E-2319-4BA5-AFE9-5922D024C2CD}" sibTransId="{02C15B16-20F9-41BC-95EC-4CAD559CC292}"/>
    <dgm:cxn modelId="{F9ED4792-191C-4C78-A962-1C47C1B0F07A}" type="presParOf" srcId="{ABBAA8F5-56AA-469E-9CBC-1C8C2DC60022}" destId="{8C9C355D-4598-4146-B794-CFB630077935}" srcOrd="0" destOrd="0" presId="urn:microsoft.com/office/officeart/2018/2/layout/IconCircleList"/>
    <dgm:cxn modelId="{5B71886D-E776-4B81-ACC8-915BF29CFF91}" type="presParOf" srcId="{8C9C355D-4598-4146-B794-CFB630077935}" destId="{4E6C7080-0D17-4F77-8344-6884790A3D91}" srcOrd="0" destOrd="0" presId="urn:microsoft.com/office/officeart/2018/2/layout/IconCircleList"/>
    <dgm:cxn modelId="{DDDE59B5-6393-4D7B-A2EA-631BFC9AE306}" type="presParOf" srcId="{4E6C7080-0D17-4F77-8344-6884790A3D91}" destId="{788B8F3D-1B5B-47C4-A1B2-3A1E0462C69F}" srcOrd="0" destOrd="0" presId="urn:microsoft.com/office/officeart/2018/2/layout/IconCircleList"/>
    <dgm:cxn modelId="{F80387DB-D7D3-4051-8702-C148E79D1120}" type="presParOf" srcId="{4E6C7080-0D17-4F77-8344-6884790A3D91}" destId="{45D93337-C160-45C1-B687-790D3FB00E94}" srcOrd="1" destOrd="0" presId="urn:microsoft.com/office/officeart/2018/2/layout/IconCircleList"/>
    <dgm:cxn modelId="{2301B8D0-02D6-4A0A-BA6F-AF64C97BFE62}" type="presParOf" srcId="{4E6C7080-0D17-4F77-8344-6884790A3D91}" destId="{3DF104B0-511A-418E-BEF2-5C6617237E80}" srcOrd="2" destOrd="0" presId="urn:microsoft.com/office/officeart/2018/2/layout/IconCircleList"/>
    <dgm:cxn modelId="{BAE48605-4A9A-48F0-87E5-84409F1ECA19}" type="presParOf" srcId="{4E6C7080-0D17-4F77-8344-6884790A3D91}" destId="{4D68D18B-A86C-4172-889B-5694D016FEED}" srcOrd="3" destOrd="0" presId="urn:microsoft.com/office/officeart/2018/2/layout/IconCircleList"/>
    <dgm:cxn modelId="{E6F5B7A4-26E3-4874-B1EC-41F915E6B363}" type="presParOf" srcId="{8C9C355D-4598-4146-B794-CFB630077935}" destId="{FBDEC863-6F06-4BF0-ABE1-829DB6AB1A08}" srcOrd="1" destOrd="0" presId="urn:microsoft.com/office/officeart/2018/2/layout/IconCircleList"/>
    <dgm:cxn modelId="{680D59D5-3349-4360-9226-E1CA1792EA2F}" type="presParOf" srcId="{8C9C355D-4598-4146-B794-CFB630077935}" destId="{99756353-919F-4D18-AE3C-6D9A9FB30FF6}" srcOrd="2" destOrd="0" presId="urn:microsoft.com/office/officeart/2018/2/layout/IconCircleList"/>
    <dgm:cxn modelId="{403E94EC-9C0F-42C6-8C55-A35FD4485D1C}" type="presParOf" srcId="{99756353-919F-4D18-AE3C-6D9A9FB30FF6}" destId="{DA9392DB-4B28-452F-A35E-6128BBB9852A}" srcOrd="0" destOrd="0" presId="urn:microsoft.com/office/officeart/2018/2/layout/IconCircleList"/>
    <dgm:cxn modelId="{1705897E-52FE-48D8-9BAC-3B5A681C364C}" type="presParOf" srcId="{99756353-919F-4D18-AE3C-6D9A9FB30FF6}" destId="{3DDC22B1-EA47-4157-A52C-BE86DC47456D}" srcOrd="1" destOrd="0" presId="urn:microsoft.com/office/officeart/2018/2/layout/IconCircleList"/>
    <dgm:cxn modelId="{DEF20ED8-7E1E-4B1A-9369-1AD3E6D65224}" type="presParOf" srcId="{99756353-919F-4D18-AE3C-6D9A9FB30FF6}" destId="{B02F168B-9982-4A47-B90E-A09EE75F1493}" srcOrd="2" destOrd="0" presId="urn:microsoft.com/office/officeart/2018/2/layout/IconCircleList"/>
    <dgm:cxn modelId="{D69D2D45-66A1-4A3B-AEB5-FEA287605DF7}" type="presParOf" srcId="{99756353-919F-4D18-AE3C-6D9A9FB30FF6}" destId="{7CC8E250-183D-471C-B4F8-E92021D77CD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BE6A7-0EAD-4B2B-9FAD-93C0E8389DA9}">
      <dsp:nvSpPr>
        <dsp:cNvPr id="0" name=""/>
        <dsp:cNvSpPr/>
      </dsp:nvSpPr>
      <dsp:spPr>
        <a:xfrm>
          <a:off x="1252835" y="214"/>
          <a:ext cx="2752129" cy="165127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Depending on the type of residence permit a foreigner has, the rights and obligations of foreign citizens deriving from employment are the same as for Serbian citizens.</a:t>
          </a:r>
        </a:p>
      </dsp:txBody>
      <dsp:txXfrm>
        <a:off x="1252835" y="214"/>
        <a:ext cx="2752129" cy="1651277"/>
      </dsp:txXfrm>
    </dsp:sp>
    <dsp:sp modelId="{0145F215-F23C-48D1-B654-55F34F12E3CF}">
      <dsp:nvSpPr>
        <dsp:cNvPr id="0" name=""/>
        <dsp:cNvSpPr/>
      </dsp:nvSpPr>
      <dsp:spPr>
        <a:xfrm>
          <a:off x="1252835" y="1926705"/>
          <a:ext cx="2752129" cy="165127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Foreigners can conduct work remotely, i.e. outside the business premises of the employer.</a:t>
          </a:r>
        </a:p>
      </dsp:txBody>
      <dsp:txXfrm>
        <a:off x="1252835" y="1926705"/>
        <a:ext cx="2752129" cy="1651277"/>
      </dsp:txXfrm>
    </dsp:sp>
    <dsp:sp modelId="{8EA6A24D-A93D-4BF9-9A19-EF13FFA0B245}">
      <dsp:nvSpPr>
        <dsp:cNvPr id="0" name=""/>
        <dsp:cNvSpPr/>
      </dsp:nvSpPr>
      <dsp:spPr>
        <a:xfrm>
          <a:off x="1252835" y="3853195"/>
          <a:ext cx="2752129" cy="165127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Employment of foreigner is terminated without the will of the employee and the employer in case the employee spends more than 6 months outside the Republic of Serbia.</a:t>
          </a:r>
        </a:p>
      </dsp:txBody>
      <dsp:txXfrm>
        <a:off x="1252835" y="3853195"/>
        <a:ext cx="2752129" cy="16512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B8F3D-1B5B-47C4-A1B2-3A1E0462C69F}">
      <dsp:nvSpPr>
        <dsp:cNvPr id="0" name=""/>
        <dsp:cNvSpPr/>
      </dsp:nvSpPr>
      <dsp:spPr>
        <a:xfrm>
          <a:off x="212335" y="1507711"/>
          <a:ext cx="1335915" cy="133591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D93337-C160-45C1-B687-790D3FB00E94}">
      <dsp:nvSpPr>
        <dsp:cNvPr id="0" name=""/>
        <dsp:cNvSpPr/>
      </dsp:nvSpPr>
      <dsp:spPr>
        <a:xfrm>
          <a:off x="492877" y="1788253"/>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68D18B-A86C-4172-889B-5694D016FEED}">
      <dsp:nvSpPr>
        <dsp:cNvPr id="0" name=""/>
        <dsp:cNvSpPr/>
      </dsp:nvSpPr>
      <dsp:spPr>
        <a:xfrm>
          <a:off x="1834517" y="150771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The employment termination procedure is the same regardless of the place of work of the employee.</a:t>
          </a:r>
        </a:p>
      </dsp:txBody>
      <dsp:txXfrm>
        <a:off x="1834517" y="1507711"/>
        <a:ext cx="3148942" cy="1335915"/>
      </dsp:txXfrm>
    </dsp:sp>
    <dsp:sp modelId="{DA9392DB-4B28-452F-A35E-6128BBB9852A}">
      <dsp:nvSpPr>
        <dsp:cNvPr id="0" name=""/>
        <dsp:cNvSpPr/>
      </dsp:nvSpPr>
      <dsp:spPr>
        <a:xfrm>
          <a:off x="5532139" y="1507711"/>
          <a:ext cx="1335915" cy="133591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DC22B1-EA47-4157-A52C-BE86DC47456D}">
      <dsp:nvSpPr>
        <dsp:cNvPr id="0" name=""/>
        <dsp:cNvSpPr/>
      </dsp:nvSpPr>
      <dsp:spPr>
        <a:xfrm>
          <a:off x="5812681" y="1788253"/>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C8E250-183D-471C-B4F8-E92021D77CD0}">
      <dsp:nvSpPr>
        <dsp:cNvPr id="0" name=""/>
        <dsp:cNvSpPr/>
      </dsp:nvSpPr>
      <dsp:spPr>
        <a:xfrm>
          <a:off x="7154322" y="1507711"/>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The procedure of submitting the documentation relating to employment termination might differ in case the employee works 100% of agreed working hours remotely.</a:t>
          </a:r>
        </a:p>
      </dsp:txBody>
      <dsp:txXfrm>
        <a:off x="7154322" y="1507711"/>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53255-F6E5-A9BD-9DC6-A4C731D655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3BE8B2-453C-F540-93D9-4E11FA30F1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40A222-5A8F-8F93-6709-72240B38DA9E}"/>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5" name="Footer Placeholder 4">
            <a:extLst>
              <a:ext uri="{FF2B5EF4-FFF2-40B4-BE49-F238E27FC236}">
                <a16:creationId xmlns:a16="http://schemas.microsoft.com/office/drawing/2014/main" id="{6C4F373A-4672-19BA-2773-76AF29431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351E9B-E914-B93F-9395-242314283047}"/>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282055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0E2D6-C5FF-D659-22CF-29DE87EDA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8FA985-3289-CEB1-02FB-D2EF77531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B6146A-D379-987F-9824-DD37E9CE602A}"/>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5" name="Footer Placeholder 4">
            <a:extLst>
              <a:ext uri="{FF2B5EF4-FFF2-40B4-BE49-F238E27FC236}">
                <a16:creationId xmlns:a16="http://schemas.microsoft.com/office/drawing/2014/main" id="{3A59233F-7FB4-41FF-BA9F-874886AB2C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113A2-97A8-465E-3D29-EEB20E6AE88C}"/>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1822200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5155-8280-5D85-13A9-5E52F24F12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355BCA-AB6A-BA53-81A5-09CDB07C6A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811A3-31FB-7285-50F5-15D2788E8F8C}"/>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5" name="Footer Placeholder 4">
            <a:extLst>
              <a:ext uri="{FF2B5EF4-FFF2-40B4-BE49-F238E27FC236}">
                <a16:creationId xmlns:a16="http://schemas.microsoft.com/office/drawing/2014/main" id="{A1D9DB9C-948D-6DCC-3F44-635FDEAB2E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A21272-8C06-4D22-11E7-EEBE796A775C}"/>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131195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BD9B-BC30-92DF-EEFB-8E388959E6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AB47C-1CF0-2EB7-3C9C-1F5DA63A0D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138273-768A-95B5-5067-FDED7109E3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A19AF6-8B72-CA3C-8944-3842145949B6}"/>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6" name="Footer Placeholder 5">
            <a:extLst>
              <a:ext uri="{FF2B5EF4-FFF2-40B4-BE49-F238E27FC236}">
                <a16:creationId xmlns:a16="http://schemas.microsoft.com/office/drawing/2014/main" id="{837E6E0B-B448-605D-5F31-1554AF962D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7DA438-C61C-0581-5EB9-DCB3862BA0EF}"/>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39042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0D766-9C79-6F51-F85D-C1880AB794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C0D38C-8D24-14DC-21C3-EA48F14BE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B3FC0D-5CFB-5E63-D141-D4216F1E76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80ACCC-8FFB-E35C-A722-6FA397EF2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E80081-0803-172B-356F-F8C8B2E8FA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75085-6126-CF76-1396-0097E32556CF}"/>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8" name="Footer Placeholder 7">
            <a:extLst>
              <a:ext uri="{FF2B5EF4-FFF2-40B4-BE49-F238E27FC236}">
                <a16:creationId xmlns:a16="http://schemas.microsoft.com/office/drawing/2014/main" id="{BA9E6881-E1B9-DE82-80C8-1A795CD835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2EC5A8-6812-D72A-3D0B-5E30877CF220}"/>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1411966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CA829-E420-D6E6-03AC-319B64F000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E1CE29-D578-AC06-8F4D-062156C460A4}"/>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4" name="Footer Placeholder 3">
            <a:extLst>
              <a:ext uri="{FF2B5EF4-FFF2-40B4-BE49-F238E27FC236}">
                <a16:creationId xmlns:a16="http://schemas.microsoft.com/office/drawing/2014/main" id="{B07C6112-ABA7-0475-6A1A-F56987BB52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3661FA-C602-1C3B-DC27-EB09147ABCFF}"/>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967366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4865FC-68C3-EA32-E4B2-C1F579320C19}"/>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3" name="Footer Placeholder 2">
            <a:extLst>
              <a:ext uri="{FF2B5EF4-FFF2-40B4-BE49-F238E27FC236}">
                <a16:creationId xmlns:a16="http://schemas.microsoft.com/office/drawing/2014/main" id="{5A2BDC11-9362-F680-F12C-5E0CD611D2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626F7B-E165-E44F-5CFF-45546B5ED288}"/>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394159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0C29B-DDE9-CAA7-128C-5E55743708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DDE5B2-EEB2-B181-24BA-A55266502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D75543-997D-C2AA-4D3A-5D864F5D45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BD4710-C609-2A2C-842C-3DA046812CCB}"/>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6" name="Footer Placeholder 5">
            <a:extLst>
              <a:ext uri="{FF2B5EF4-FFF2-40B4-BE49-F238E27FC236}">
                <a16:creationId xmlns:a16="http://schemas.microsoft.com/office/drawing/2014/main" id="{AAEC06AB-1A06-1189-BC4C-B9F408D29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A89449-1EFD-F3BA-9085-34113E22F40D}"/>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672406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5645-6B81-A49D-2173-914631B31B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F1FA73-768F-64C7-2CE1-93A2DD3229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6A1731-314F-F010-17D2-CB3E1E75C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25855B-CAA4-1932-54BD-26548B4011CD}"/>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6" name="Footer Placeholder 5">
            <a:extLst>
              <a:ext uri="{FF2B5EF4-FFF2-40B4-BE49-F238E27FC236}">
                <a16:creationId xmlns:a16="http://schemas.microsoft.com/office/drawing/2014/main" id="{C3F7626B-3C2D-D6D8-1420-34A0B5C351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F95D0-7119-AF13-4E23-6790ECC95973}"/>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377017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D7229-7302-695B-EB41-6208900BEC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FF3FA0-AC7B-CC5E-26D1-354EBB2004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1FD8B-F1D1-EDF2-3115-F38AD845A189}"/>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5" name="Footer Placeholder 4">
            <a:extLst>
              <a:ext uri="{FF2B5EF4-FFF2-40B4-BE49-F238E27FC236}">
                <a16:creationId xmlns:a16="http://schemas.microsoft.com/office/drawing/2014/main" id="{90DCF467-5007-4719-6A1B-122B154EE2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6ABD47-E038-9A12-9792-1486A6A3834B}"/>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61629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65049A-4CB2-0222-A554-945FCB7DE4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7B3863-42B9-FC4A-354B-8F591A946D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BE4DB-B02A-1A9C-77D8-41151417A511}"/>
              </a:ext>
            </a:extLst>
          </p:cNvPr>
          <p:cNvSpPr>
            <a:spLocks noGrp="1"/>
          </p:cNvSpPr>
          <p:nvPr>
            <p:ph type="dt" sz="half" idx="10"/>
          </p:nvPr>
        </p:nvSpPr>
        <p:spPr/>
        <p:txBody>
          <a:bodyPr/>
          <a:lstStyle/>
          <a:p>
            <a:fld id="{B29FB2A6-5731-485D-96DF-068FC0293A39}" type="datetimeFigureOut">
              <a:rPr lang="en-US" smtClean="0"/>
              <a:t>6/2/2022</a:t>
            </a:fld>
            <a:endParaRPr lang="en-US"/>
          </a:p>
        </p:txBody>
      </p:sp>
      <p:sp>
        <p:nvSpPr>
          <p:cNvPr id="5" name="Footer Placeholder 4">
            <a:extLst>
              <a:ext uri="{FF2B5EF4-FFF2-40B4-BE49-F238E27FC236}">
                <a16:creationId xmlns:a16="http://schemas.microsoft.com/office/drawing/2014/main" id="{ECAFE956-A3F5-BC12-1582-1C90995D5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765623-7D69-D8AF-E955-227D4044F58A}"/>
              </a:ext>
            </a:extLst>
          </p:cNvPr>
          <p:cNvSpPr>
            <a:spLocks noGrp="1"/>
          </p:cNvSpPr>
          <p:nvPr>
            <p:ph type="sldNum" sz="quarter" idx="12"/>
          </p:nvPr>
        </p:nvSpPr>
        <p:spPr/>
        <p:txBody>
          <a:bodyPr/>
          <a:lstStyle/>
          <a:p>
            <a:fld id="{3D3E1F6B-444C-4A4B-AFD2-A77C8981B0C8}" type="slidenum">
              <a:rPr lang="en-US" smtClean="0"/>
              <a:t>‹#›</a:t>
            </a:fld>
            <a:endParaRPr lang="en-US"/>
          </a:p>
        </p:txBody>
      </p:sp>
    </p:spTree>
    <p:extLst>
      <p:ext uri="{BB962C8B-B14F-4D97-AF65-F5344CB8AC3E}">
        <p14:creationId xmlns:p14="http://schemas.microsoft.com/office/powerpoint/2010/main" val="2162641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AB0C63-8A40-EB3C-CD9F-6919EE38D6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46BDCC-466E-5E36-B2C9-95A982A699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D4B42F-6893-C6B0-60D5-3AD9C27E48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FB2A6-5731-485D-96DF-068FC0293A39}" type="datetimeFigureOut">
              <a:rPr lang="en-US" smtClean="0"/>
              <a:t>6/2/2022</a:t>
            </a:fld>
            <a:endParaRPr lang="en-US"/>
          </a:p>
        </p:txBody>
      </p:sp>
      <p:sp>
        <p:nvSpPr>
          <p:cNvPr id="5" name="Footer Placeholder 4">
            <a:extLst>
              <a:ext uri="{FF2B5EF4-FFF2-40B4-BE49-F238E27FC236}">
                <a16:creationId xmlns:a16="http://schemas.microsoft.com/office/drawing/2014/main" id="{2AF6BF46-E36B-8C68-9653-003D973068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C983D4-F47B-CAF3-E0A0-D65F188C58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E1F6B-444C-4A4B-AFD2-A77C8981B0C8}" type="slidenum">
              <a:rPr lang="en-US" smtClean="0"/>
              <a:t>‹#›</a:t>
            </a:fld>
            <a:endParaRPr lang="en-US"/>
          </a:p>
        </p:txBody>
      </p:sp>
    </p:spTree>
    <p:extLst>
      <p:ext uri="{BB962C8B-B14F-4D97-AF65-F5344CB8AC3E}">
        <p14:creationId xmlns:p14="http://schemas.microsoft.com/office/powerpoint/2010/main" val="1274806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 name="Rectangle 90">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92">
            <a:extLst>
              <a:ext uri="{FF2B5EF4-FFF2-40B4-BE49-F238E27FC236}">
                <a16:creationId xmlns:a16="http://schemas.microsoft.com/office/drawing/2014/main" id="{5707F116-8EC0-4822-9067-186AC8C96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38684" y="1316432"/>
            <a:ext cx="4225136" cy="42251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4" name="Freeform: Shape 94">
            <a:extLst>
              <a:ext uri="{FF2B5EF4-FFF2-40B4-BE49-F238E27FC236}">
                <a16:creationId xmlns:a16="http://schemas.microsoft.com/office/drawing/2014/main" id="{49F1A7E4-819D-4D21-8E8B-32671A9F9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563919" y="753376"/>
            <a:ext cx="5353835" cy="5353835"/>
          </a:xfrm>
          <a:custGeom>
            <a:avLst/>
            <a:gdLst>
              <a:gd name="connsiteX0" fmla="*/ 690507 w 5353835"/>
              <a:gd name="connsiteY0" fmla="*/ 5273742 h 5353835"/>
              <a:gd name="connsiteX1" fmla="*/ 4938299 w 5353835"/>
              <a:gd name="connsiteY1" fmla="*/ 5273742 h 5353835"/>
              <a:gd name="connsiteX2" fmla="*/ 4858206 w 5353835"/>
              <a:gd name="connsiteY2" fmla="*/ 5353835 h 5353835"/>
              <a:gd name="connsiteX3" fmla="*/ 770600 w 5353835"/>
              <a:gd name="connsiteY3" fmla="*/ 5353835 h 5353835"/>
              <a:gd name="connsiteX4" fmla="*/ 433255 w 5353835"/>
              <a:gd name="connsiteY4" fmla="*/ 80093 h 5353835"/>
              <a:gd name="connsiteX5" fmla="*/ 513348 w 5353835"/>
              <a:gd name="connsiteY5" fmla="*/ 0 h 5353835"/>
              <a:gd name="connsiteX6" fmla="*/ 5353835 w 5353835"/>
              <a:gd name="connsiteY6" fmla="*/ 0 h 5353835"/>
              <a:gd name="connsiteX7" fmla="*/ 5353835 w 5353835"/>
              <a:gd name="connsiteY7" fmla="*/ 4858206 h 5353835"/>
              <a:gd name="connsiteX8" fmla="*/ 5273742 w 5353835"/>
              <a:gd name="connsiteY8" fmla="*/ 4938299 h 5353835"/>
              <a:gd name="connsiteX9" fmla="*/ 5273742 w 5353835"/>
              <a:gd name="connsiteY9" fmla="*/ 80093 h 5353835"/>
              <a:gd name="connsiteX10" fmla="*/ 0 w 5353835"/>
              <a:gd name="connsiteY10" fmla="*/ 513348 h 5353835"/>
              <a:gd name="connsiteX11" fmla="*/ 80093 w 5353835"/>
              <a:gd name="connsiteY11" fmla="*/ 433255 h 5353835"/>
              <a:gd name="connsiteX12" fmla="*/ 80093 w 5353835"/>
              <a:gd name="connsiteY12" fmla="*/ 4663328 h 5353835"/>
              <a:gd name="connsiteX13" fmla="*/ 0 w 5353835"/>
              <a:gd name="connsiteY13" fmla="*/ 4583235 h 535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3835" h="5353835">
                <a:moveTo>
                  <a:pt x="690507" y="5273742"/>
                </a:moveTo>
                <a:lnTo>
                  <a:pt x="4938299" y="5273742"/>
                </a:lnTo>
                <a:lnTo>
                  <a:pt x="4858206" y="5353835"/>
                </a:lnTo>
                <a:lnTo>
                  <a:pt x="770600" y="5353835"/>
                </a:lnTo>
                <a:close/>
                <a:moveTo>
                  <a:pt x="433255" y="80093"/>
                </a:moveTo>
                <a:lnTo>
                  <a:pt x="513348" y="0"/>
                </a:lnTo>
                <a:lnTo>
                  <a:pt x="5353835" y="0"/>
                </a:lnTo>
                <a:lnTo>
                  <a:pt x="5353835" y="4858206"/>
                </a:lnTo>
                <a:lnTo>
                  <a:pt x="5273742" y="4938299"/>
                </a:lnTo>
                <a:lnTo>
                  <a:pt x="5273742" y="80093"/>
                </a:lnTo>
                <a:close/>
                <a:moveTo>
                  <a:pt x="0" y="513348"/>
                </a:moveTo>
                <a:lnTo>
                  <a:pt x="80093" y="433255"/>
                </a:lnTo>
                <a:lnTo>
                  <a:pt x="80093" y="4663328"/>
                </a:lnTo>
                <a:lnTo>
                  <a:pt x="0" y="45832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547EDA6-46E6-66B8-F1AD-F19E26D469EC}"/>
              </a:ext>
            </a:extLst>
          </p:cNvPr>
          <p:cNvSpPr>
            <a:spLocks noGrp="1"/>
          </p:cNvSpPr>
          <p:nvPr>
            <p:ph type="ctrTitle"/>
          </p:nvPr>
        </p:nvSpPr>
        <p:spPr>
          <a:xfrm>
            <a:off x="1084621" y="1854755"/>
            <a:ext cx="4248318" cy="1952947"/>
          </a:xfrm>
          <a:noFill/>
        </p:spPr>
        <p:txBody>
          <a:bodyPr anchor="ctr">
            <a:normAutofit/>
          </a:bodyPr>
          <a:lstStyle/>
          <a:p>
            <a:r>
              <a:rPr lang="en-US" sz="3600" b="1" dirty="0">
                <a:solidFill>
                  <a:srgbClr val="080808"/>
                </a:solidFill>
              </a:rPr>
              <a:t>Remote Work</a:t>
            </a:r>
          </a:p>
        </p:txBody>
      </p:sp>
      <p:sp>
        <p:nvSpPr>
          <p:cNvPr id="3" name="Subtitle 2">
            <a:extLst>
              <a:ext uri="{FF2B5EF4-FFF2-40B4-BE49-F238E27FC236}">
                <a16:creationId xmlns:a16="http://schemas.microsoft.com/office/drawing/2014/main" id="{099C4798-233B-BAEE-C2A8-40143F1579D3}"/>
              </a:ext>
            </a:extLst>
          </p:cNvPr>
          <p:cNvSpPr>
            <a:spLocks noGrp="1"/>
          </p:cNvSpPr>
          <p:nvPr>
            <p:ph type="subTitle" idx="1"/>
          </p:nvPr>
        </p:nvSpPr>
        <p:spPr>
          <a:xfrm>
            <a:off x="1647264" y="3860619"/>
            <a:ext cx="3160059" cy="915772"/>
          </a:xfrm>
          <a:noFill/>
        </p:spPr>
        <p:txBody>
          <a:bodyPr>
            <a:normAutofit/>
          </a:bodyPr>
          <a:lstStyle/>
          <a:p>
            <a:r>
              <a:rPr lang="en-US" sz="1600" b="1" dirty="0">
                <a:solidFill>
                  <a:srgbClr val="080808"/>
                </a:solidFill>
              </a:rPr>
              <a:t>Jelena Nikolic, Partner</a:t>
            </a:r>
          </a:p>
          <a:p>
            <a:r>
              <a:rPr lang="en-US" sz="1600" b="1" dirty="0">
                <a:solidFill>
                  <a:srgbClr val="080808"/>
                </a:solidFill>
              </a:rPr>
              <a:t>JPM Jankovic Popovic Mitic</a:t>
            </a:r>
          </a:p>
          <a:p>
            <a:endParaRPr lang="en-US" sz="1600" dirty="0">
              <a:solidFill>
                <a:srgbClr val="080808"/>
              </a:solidFill>
            </a:endParaRPr>
          </a:p>
        </p:txBody>
      </p:sp>
      <p:sp>
        <p:nvSpPr>
          <p:cNvPr id="105" name="Rectangle 96">
            <a:extLst>
              <a:ext uri="{FF2B5EF4-FFF2-40B4-BE49-F238E27FC236}">
                <a16:creationId xmlns:a16="http://schemas.microsoft.com/office/drawing/2014/main" id="{0C661B50-6929-49AE-B678-D23F22C94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44943" y="1682590"/>
            <a:ext cx="856138" cy="856138"/>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FA4D2597-A2FE-4B0C-BB1F-540C5F25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46635" y="1669247"/>
            <a:ext cx="381459" cy="381459"/>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descr="Laptop">
            <a:extLst>
              <a:ext uri="{FF2B5EF4-FFF2-40B4-BE49-F238E27FC236}">
                <a16:creationId xmlns:a16="http://schemas.microsoft.com/office/drawing/2014/main" id="{2F663E65-0E4E-54BC-E481-10376F4527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90414" y="441377"/>
            <a:ext cx="2826756" cy="2826756"/>
          </a:xfrm>
          <a:prstGeom prst="rect">
            <a:avLst/>
          </a:prstGeom>
        </p:spPr>
      </p:pic>
      <p:sp>
        <p:nvSpPr>
          <p:cNvPr id="101" name="Rectangle 100">
            <a:extLst>
              <a:ext uri="{FF2B5EF4-FFF2-40B4-BE49-F238E27FC236}">
                <a16:creationId xmlns:a16="http://schemas.microsoft.com/office/drawing/2014/main" id="{DA103EBF-224C-44F4-ACE5-79865767D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71328" y="5264552"/>
            <a:ext cx="723097" cy="72309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87A5F9AD-A73A-480E-A9D0-4B4234677F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655277" y="5293530"/>
            <a:ext cx="322181" cy="322182"/>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2543DDD5-9345-923F-69A5-08DB511999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6797" y="4318505"/>
            <a:ext cx="4341595" cy="683801"/>
          </a:xfrm>
          <a:prstGeom prst="rect">
            <a:avLst/>
          </a:prstGeom>
        </p:spPr>
      </p:pic>
    </p:spTree>
    <p:extLst>
      <p:ext uri="{BB962C8B-B14F-4D97-AF65-F5344CB8AC3E}">
        <p14:creationId xmlns:p14="http://schemas.microsoft.com/office/powerpoint/2010/main" val="122424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5C680F-AE2A-D731-1B4B-199D18C7A8D8}"/>
              </a:ext>
            </a:extLst>
          </p:cNvPr>
          <p:cNvSpPr>
            <a:spLocks noGrp="1"/>
          </p:cNvSpPr>
          <p:nvPr>
            <p:ph type="title"/>
          </p:nvPr>
        </p:nvSpPr>
        <p:spPr>
          <a:xfrm>
            <a:off x="643467" y="1698171"/>
            <a:ext cx="3962061" cy="4516360"/>
          </a:xfrm>
        </p:spPr>
        <p:txBody>
          <a:bodyPr anchor="t">
            <a:normAutofit/>
          </a:bodyPr>
          <a:lstStyle/>
          <a:p>
            <a:r>
              <a:rPr lang="en-US" sz="3600"/>
              <a:t>What are the legal obligations of the employer?</a:t>
            </a:r>
          </a:p>
        </p:txBody>
      </p:sp>
      <p:sp>
        <p:nvSpPr>
          <p:cNvPr id="53" name="Rectangle 52">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9" name="Rectangle 58">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7B4EBCA-AAEE-3C5A-369B-0B1E9B837913}"/>
              </a:ext>
            </a:extLst>
          </p:cNvPr>
          <p:cNvSpPr>
            <a:spLocks noGrp="1"/>
          </p:cNvSpPr>
          <p:nvPr>
            <p:ph idx="1"/>
          </p:nvPr>
        </p:nvSpPr>
        <p:spPr>
          <a:xfrm>
            <a:off x="5070020" y="1698170"/>
            <a:ext cx="6478513" cy="4516361"/>
          </a:xfrm>
        </p:spPr>
        <p:txBody>
          <a:bodyPr>
            <a:normAutofit/>
          </a:bodyPr>
          <a:lstStyle/>
          <a:p>
            <a:r>
              <a:rPr lang="en-US" sz="1900" dirty="0"/>
              <a:t>To execute an annex to the employment agreement with the employee regulating mutual rights and obligations during remote work</a:t>
            </a:r>
          </a:p>
          <a:p>
            <a:r>
              <a:rPr lang="en-US" sz="1900" dirty="0"/>
              <a:t>To regulate the following rights of the employee during remote work:</a:t>
            </a:r>
          </a:p>
          <a:p>
            <a:pPr lvl="1">
              <a:buFont typeface="Wingdings" panose="05000000000000000000" pitchFamily="2" charset="2"/>
              <a:buChar char="ü"/>
            </a:pPr>
            <a:r>
              <a:rPr lang="en-US" sz="1900" dirty="0"/>
              <a:t>Duration of working hours</a:t>
            </a:r>
          </a:p>
          <a:p>
            <a:pPr lvl="1">
              <a:buFont typeface="Wingdings" panose="05000000000000000000" pitchFamily="2" charset="2"/>
              <a:buChar char="ü"/>
            </a:pPr>
            <a:r>
              <a:rPr lang="en-US" sz="1900" dirty="0"/>
              <a:t>Manner conducting supervision over employee’s work and its quality</a:t>
            </a:r>
          </a:p>
          <a:p>
            <a:pPr lvl="1">
              <a:buFont typeface="Wingdings" panose="05000000000000000000" pitchFamily="2" charset="2"/>
              <a:buChar char="ü"/>
            </a:pPr>
            <a:r>
              <a:rPr lang="en-US" sz="1900" dirty="0"/>
              <a:t>Means of work that the employer is obliged to provide, install and maintain</a:t>
            </a:r>
          </a:p>
          <a:p>
            <a:pPr lvl="1">
              <a:buFont typeface="Wingdings" panose="05000000000000000000" pitchFamily="2" charset="2"/>
              <a:buChar char="ü"/>
            </a:pPr>
            <a:r>
              <a:rPr lang="en-US" sz="1900" dirty="0"/>
              <a:t>Usage of the means of work and compensation for their usage</a:t>
            </a:r>
          </a:p>
          <a:p>
            <a:pPr lvl="1">
              <a:buFont typeface="Wingdings" panose="05000000000000000000" pitchFamily="2" charset="2"/>
              <a:buChar char="ü"/>
            </a:pPr>
            <a:r>
              <a:rPr lang="en-US" sz="1900" dirty="0"/>
              <a:t>Compensation of other expenses and manner for determining those expenses</a:t>
            </a:r>
          </a:p>
          <a:p>
            <a:pPr lvl="1">
              <a:buFont typeface="Wingdings" panose="05000000000000000000" pitchFamily="2" charset="2"/>
              <a:buChar char="ü"/>
            </a:pPr>
            <a:r>
              <a:rPr lang="en-US" sz="1900" dirty="0"/>
              <a:t>Other rights and obligations</a:t>
            </a:r>
          </a:p>
          <a:p>
            <a:endParaRPr lang="en-US" sz="1900" dirty="0"/>
          </a:p>
        </p:txBody>
      </p:sp>
      <p:sp>
        <p:nvSpPr>
          <p:cNvPr id="61" name="Isosceles Triangle 60">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Isosceles Triangle 62">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54106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A297797-5C89-4791-8204-AB071FA1F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5C680F-AE2A-D731-1B4B-199D18C7A8D8}"/>
              </a:ext>
            </a:extLst>
          </p:cNvPr>
          <p:cNvSpPr>
            <a:spLocks noGrp="1"/>
          </p:cNvSpPr>
          <p:nvPr>
            <p:ph type="title"/>
          </p:nvPr>
        </p:nvSpPr>
        <p:spPr>
          <a:xfrm>
            <a:off x="643468" y="643467"/>
            <a:ext cx="4804064" cy="5571065"/>
          </a:xfrm>
        </p:spPr>
        <p:txBody>
          <a:bodyPr>
            <a:normAutofit/>
          </a:bodyPr>
          <a:lstStyle/>
          <a:p>
            <a:r>
              <a:rPr lang="en-US" sz="3600"/>
              <a:t>What are the legal obligations of the employee?</a:t>
            </a:r>
          </a:p>
        </p:txBody>
      </p:sp>
      <p:sp>
        <p:nvSpPr>
          <p:cNvPr id="33" name="Freeform: Shape 32">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Rectangle 34">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7B4EBCA-AAEE-3C5A-369B-0B1E9B837913}"/>
              </a:ext>
            </a:extLst>
          </p:cNvPr>
          <p:cNvSpPr>
            <a:spLocks noGrp="1"/>
          </p:cNvSpPr>
          <p:nvPr>
            <p:ph idx="1"/>
          </p:nvPr>
        </p:nvSpPr>
        <p:spPr>
          <a:xfrm>
            <a:off x="6090998" y="643467"/>
            <a:ext cx="5457533" cy="5571065"/>
          </a:xfrm>
        </p:spPr>
        <p:txBody>
          <a:bodyPr anchor="ctr">
            <a:normAutofit/>
          </a:bodyPr>
          <a:lstStyle/>
          <a:p>
            <a:pPr marL="342900" lvl="0" indent="-342900">
              <a:buFont typeface="Wingdings" panose="05000000000000000000" pitchFamily="2" charset="2"/>
              <a:buChar char=""/>
            </a:pPr>
            <a:endParaRPr lang="en-US" sz="20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Font typeface="Wingdings" panose="05000000000000000000" pitchFamily="2" charset="2"/>
              <a:buChar char=""/>
            </a:pPr>
            <a:endParaRPr lang="en-US" sz="2000"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buFont typeface="Wingdings" panose="05000000000000000000" pitchFamily="2" charset="2"/>
              <a:buChar char=""/>
            </a:pPr>
            <a:r>
              <a:rPr lang="en-US" sz="2000" dirty="0">
                <a:effectLst/>
                <a:latin typeface="Calibri" panose="020F0502020204030204" pitchFamily="34" charset="0"/>
                <a:ea typeface="Times New Roman" panose="02020603050405020304" pitchFamily="18" charset="0"/>
                <a:cs typeface="Calibri" panose="020F0502020204030204" pitchFamily="34" charset="0"/>
              </a:rPr>
              <a:t>To respect provisions of the executed annex to the employment agreement during remote work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pPr>
            <a:r>
              <a:rPr lang="en-US" sz="2000" dirty="0">
                <a:effectLst/>
                <a:latin typeface="Calibri" panose="020F0502020204030204" pitchFamily="34" charset="0"/>
                <a:ea typeface="Times New Roman" panose="02020603050405020304" pitchFamily="18" charset="0"/>
                <a:cs typeface="Calibri" panose="020F0502020204030204" pitchFamily="34" charset="0"/>
              </a:rPr>
              <a:t>To respect the provisions of other general and individual acts of the employer regulating employment rights and obligations regardless of the place of work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sp>
        <p:nvSpPr>
          <p:cNvPr id="37" name="Rectangle 3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4068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4620900-B424-3822-17D2-98931ECA85C9}"/>
              </a:ext>
            </a:extLst>
          </p:cNvPr>
          <p:cNvSpPr>
            <a:spLocks noGrp="1"/>
          </p:cNvSpPr>
          <p:nvPr>
            <p:ph idx="1"/>
          </p:nvPr>
        </p:nvSpPr>
        <p:spPr>
          <a:xfrm>
            <a:off x="643467" y="1782981"/>
            <a:ext cx="10905066" cy="4393982"/>
          </a:xfrm>
        </p:spPr>
        <p:txBody>
          <a:bodyPr>
            <a:normAutofit/>
          </a:bodyPr>
          <a:lstStyle/>
          <a:p>
            <a:pPr marL="0" lvl="0" indent="0">
              <a:buNone/>
            </a:pPr>
            <a:r>
              <a:rPr lang="en-US" sz="2000" b="1">
                <a:effectLst/>
                <a:latin typeface="Calibri" panose="020F0502020204030204" pitchFamily="34" charset="0"/>
                <a:ea typeface="Times New Roman" panose="02020603050405020304" pitchFamily="18" charset="0"/>
                <a:cs typeface="Calibri" panose="020F0502020204030204" pitchFamily="34" charset="0"/>
              </a:rPr>
              <a:t>Do the rights of employees working remotely differ from the rights of the employees who are working at the business premises of the employer?</a:t>
            </a:r>
          </a:p>
          <a:p>
            <a:pPr marL="0" lvl="0" indent="0">
              <a:buNone/>
            </a:pPr>
            <a:endParaRPr lang="en-US" sz="2000">
              <a:latin typeface="Calibri" panose="020F0502020204030204" pitchFamily="34" charset="0"/>
              <a:ea typeface="Times New Roman" panose="02020603050405020304" pitchFamily="18" charset="0"/>
              <a:cs typeface="Calibri" panose="020F0502020204030204" pitchFamily="34" charset="0"/>
            </a:endParaRPr>
          </a:p>
          <a:p>
            <a:pPr marL="342900" lvl="0" indent="-342900">
              <a:buFont typeface="Wingdings" panose="05000000000000000000" pitchFamily="2" charset="2"/>
              <a:buChar char=""/>
            </a:pPr>
            <a:r>
              <a:rPr lang="en-US" sz="2000">
                <a:effectLst/>
                <a:latin typeface="Calibri" panose="020F0502020204030204" pitchFamily="34" charset="0"/>
                <a:ea typeface="Times New Roman" panose="02020603050405020304" pitchFamily="18" charset="0"/>
                <a:cs typeface="Calibri" panose="020F0502020204030204" pitchFamily="34" charset="0"/>
              </a:rPr>
              <a:t>Basic salary of the employee working remotely cannot be lower than the basic salary of the employee engaged in the same job position working at the business premises of the employer.</a:t>
            </a:r>
          </a:p>
          <a:p>
            <a:pPr marL="342900" lvl="0" indent="-342900">
              <a:buFont typeface="Wingdings" panose="05000000000000000000" pitchFamily="2" charset="2"/>
              <a:buChar char=""/>
            </a:pP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Wingdings" panose="05000000000000000000" pitchFamily="2" charset="2"/>
              <a:buChar char=""/>
            </a:pPr>
            <a:r>
              <a:rPr lang="en-US" sz="2000">
                <a:effectLst/>
                <a:latin typeface="Calibri" panose="020F0502020204030204" pitchFamily="34" charset="0"/>
                <a:ea typeface="Times New Roman" panose="02020603050405020304" pitchFamily="18" charset="0"/>
                <a:cs typeface="Calibri" panose="020F0502020204030204" pitchFamily="34" charset="0"/>
              </a:rPr>
              <a:t>Unless there is a justified reason, it is forbidden to make a difference in terms of the rights of the employees who are working remotely and those who are working from the business premises of the employer.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p>
        </p:txBody>
      </p:sp>
      <p:sp>
        <p:nvSpPr>
          <p:cNvPr id="83" name="Rectangle 8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Isosceles Triangle 8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Isosceles Triangle 8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 name="Rectangle 8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42338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E93DBC-3602-AFB3-8799-2F47BE734A5A}"/>
              </a:ext>
            </a:extLst>
          </p:cNvPr>
          <p:cNvSpPr>
            <a:spLocks noGrp="1"/>
          </p:cNvSpPr>
          <p:nvPr>
            <p:ph type="title"/>
          </p:nvPr>
        </p:nvSpPr>
        <p:spPr>
          <a:xfrm>
            <a:off x="643467" y="1698171"/>
            <a:ext cx="3962061" cy="4516360"/>
          </a:xfrm>
        </p:spPr>
        <p:txBody>
          <a:bodyPr anchor="t">
            <a:normAutofit/>
          </a:bodyPr>
          <a:lstStyle/>
          <a:p>
            <a:r>
              <a:rPr lang="en-US" sz="3600" b="1"/>
              <a:t>In which way can an employee’s work be supervised without jeopardizing the right to privacy?</a:t>
            </a:r>
          </a:p>
        </p:txBody>
      </p:sp>
      <p:sp>
        <p:nvSpPr>
          <p:cNvPr id="68" name="Rectangle 67">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2" name="Freeform: Shape 71">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4" name="Rectangle 73">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1018E12-05A7-E5DE-AE73-83241B7179C7}"/>
              </a:ext>
            </a:extLst>
          </p:cNvPr>
          <p:cNvSpPr>
            <a:spLocks noGrp="1"/>
          </p:cNvSpPr>
          <p:nvPr>
            <p:ph idx="1"/>
          </p:nvPr>
        </p:nvSpPr>
        <p:spPr>
          <a:xfrm>
            <a:off x="5070020" y="1698170"/>
            <a:ext cx="6478513" cy="4516361"/>
          </a:xfrm>
        </p:spPr>
        <p:txBody>
          <a:bodyPr>
            <a:normAutofit/>
          </a:bodyPr>
          <a:lstStyle/>
          <a:p>
            <a:pPr marL="0" indent="0">
              <a:buNone/>
            </a:pPr>
            <a:r>
              <a:rPr lang="en-US" sz="2000"/>
              <a:t>The employer is obliged to stipulate a manner of supervising the work of employees working remotely without jeopardizing their privacy such as:</a:t>
            </a:r>
          </a:p>
          <a:p>
            <a:pPr marL="0" indent="0">
              <a:buNone/>
            </a:pPr>
            <a:endParaRPr lang="en-US" sz="2000"/>
          </a:p>
          <a:p>
            <a:pPr lvl="1">
              <a:buFont typeface="Wingdings" panose="05000000000000000000" pitchFamily="2" charset="2"/>
              <a:buChar char="ü"/>
            </a:pPr>
            <a:r>
              <a:rPr lang="en-US" sz="2000"/>
              <a:t>Daily and/or weekly reports on conducted work.</a:t>
            </a:r>
          </a:p>
          <a:p>
            <a:pPr lvl="1">
              <a:buFont typeface="Wingdings" panose="05000000000000000000" pitchFamily="2" charset="2"/>
              <a:buChar char="ü"/>
            </a:pPr>
            <a:endParaRPr lang="en-US" sz="2000"/>
          </a:p>
          <a:p>
            <a:pPr lvl="1">
              <a:buFont typeface="Wingdings" panose="05000000000000000000" pitchFamily="2" charset="2"/>
              <a:buChar char="ü"/>
            </a:pPr>
            <a:r>
              <a:rPr lang="en-US" sz="2000"/>
              <a:t>Checking the availability of the employee by scheduling online or telephone meetings during agreed working hours.</a:t>
            </a:r>
          </a:p>
          <a:p>
            <a:pPr lvl="1">
              <a:buFont typeface="Wingdings" panose="05000000000000000000" pitchFamily="2" charset="2"/>
              <a:buChar char="ü"/>
            </a:pPr>
            <a:endParaRPr lang="en-US" sz="2000"/>
          </a:p>
          <a:p>
            <a:pPr lvl="1">
              <a:buFont typeface="Wingdings" panose="05000000000000000000" pitchFamily="2" charset="2"/>
              <a:buChar char="ü"/>
            </a:pPr>
            <a:r>
              <a:rPr lang="en-US" sz="2000"/>
              <a:t>Requesting for employees to keep track in the company’s system of their daily and/or weekly tasks, etc.</a:t>
            </a:r>
          </a:p>
          <a:p>
            <a:endParaRPr lang="en-US" sz="2000"/>
          </a:p>
        </p:txBody>
      </p:sp>
      <p:sp>
        <p:nvSpPr>
          <p:cNvPr id="76" name="Isosceles Triangle 75">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Isosceles Triangle 77">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86252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5910AD-873C-6012-FE8C-CEB2E05F4BD7}"/>
              </a:ext>
            </a:extLst>
          </p:cNvPr>
          <p:cNvSpPr>
            <a:spLocks noGrp="1"/>
          </p:cNvSpPr>
          <p:nvPr>
            <p:ph type="title"/>
          </p:nvPr>
        </p:nvSpPr>
        <p:spPr>
          <a:xfrm>
            <a:off x="838200" y="557188"/>
            <a:ext cx="4862848" cy="5569291"/>
          </a:xfrm>
        </p:spPr>
        <p:txBody>
          <a:bodyPr>
            <a:normAutofit/>
          </a:bodyPr>
          <a:lstStyle/>
          <a:p>
            <a:r>
              <a:rPr lang="en-US" sz="5200"/>
              <a:t>Are there any specifics when engaging foreigners to work remotely?</a:t>
            </a:r>
          </a:p>
        </p:txBody>
      </p:sp>
      <p:graphicFrame>
        <p:nvGraphicFramePr>
          <p:cNvPr id="15" name="Content Placeholder 2">
            <a:extLst>
              <a:ext uri="{FF2B5EF4-FFF2-40B4-BE49-F238E27FC236}">
                <a16:creationId xmlns:a16="http://schemas.microsoft.com/office/drawing/2014/main" id="{341AD06F-C148-F9BD-A60A-ECC43041F2AA}"/>
              </a:ext>
            </a:extLst>
          </p:cNvPr>
          <p:cNvGraphicFramePr>
            <a:graphicFrameLocks noGrp="1"/>
          </p:cNvGraphicFramePr>
          <p:nvPr>
            <p:ph idx="1"/>
            <p:extLst>
              <p:ext uri="{D42A27DB-BD31-4B8C-83A1-F6EECF244321}">
                <p14:modId xmlns:p14="http://schemas.microsoft.com/office/powerpoint/2010/main" val="4269909098"/>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209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A651BD-3635-E0F5-F33E-E741E05223F8}"/>
              </a:ext>
            </a:extLst>
          </p:cNvPr>
          <p:cNvSpPr>
            <a:spLocks noGrp="1"/>
          </p:cNvSpPr>
          <p:nvPr>
            <p:ph type="title"/>
          </p:nvPr>
        </p:nvSpPr>
        <p:spPr>
          <a:xfrm>
            <a:off x="643467" y="321734"/>
            <a:ext cx="10905066" cy="1135737"/>
          </a:xfrm>
        </p:spPr>
        <p:txBody>
          <a:bodyPr>
            <a:normAutofit/>
          </a:bodyPr>
          <a:lstStyle/>
          <a:p>
            <a:r>
              <a:rPr lang="en-US" sz="3600"/>
              <a:t>Does the employment termination procedure differ when employee conducts work remotely?</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D4FD96F-FB2D-CD94-7783-3FEE82C95B9B}"/>
              </a:ext>
            </a:extLst>
          </p:cNvPr>
          <p:cNvGraphicFramePr>
            <a:graphicFrameLocks noGrp="1"/>
          </p:cNvGraphicFramePr>
          <p:nvPr>
            <p:ph idx="1"/>
            <p:extLst>
              <p:ext uri="{D42A27DB-BD31-4B8C-83A1-F6EECF244321}">
                <p14:modId xmlns:p14="http://schemas.microsoft.com/office/powerpoint/2010/main" val="377067498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1846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5707F116-8EC0-4822-9067-186AC8C96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38684" y="1316432"/>
            <a:ext cx="4225136" cy="42251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4" name="Freeform: Shape 33">
            <a:extLst>
              <a:ext uri="{FF2B5EF4-FFF2-40B4-BE49-F238E27FC236}">
                <a16:creationId xmlns:a16="http://schemas.microsoft.com/office/drawing/2014/main" id="{49F1A7E4-819D-4D21-8E8B-32671A9F9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563919" y="753376"/>
            <a:ext cx="5353835" cy="5353835"/>
          </a:xfrm>
          <a:custGeom>
            <a:avLst/>
            <a:gdLst>
              <a:gd name="connsiteX0" fmla="*/ 690507 w 5353835"/>
              <a:gd name="connsiteY0" fmla="*/ 5273742 h 5353835"/>
              <a:gd name="connsiteX1" fmla="*/ 4938299 w 5353835"/>
              <a:gd name="connsiteY1" fmla="*/ 5273742 h 5353835"/>
              <a:gd name="connsiteX2" fmla="*/ 4858206 w 5353835"/>
              <a:gd name="connsiteY2" fmla="*/ 5353835 h 5353835"/>
              <a:gd name="connsiteX3" fmla="*/ 770600 w 5353835"/>
              <a:gd name="connsiteY3" fmla="*/ 5353835 h 5353835"/>
              <a:gd name="connsiteX4" fmla="*/ 433255 w 5353835"/>
              <a:gd name="connsiteY4" fmla="*/ 80093 h 5353835"/>
              <a:gd name="connsiteX5" fmla="*/ 513348 w 5353835"/>
              <a:gd name="connsiteY5" fmla="*/ 0 h 5353835"/>
              <a:gd name="connsiteX6" fmla="*/ 5353835 w 5353835"/>
              <a:gd name="connsiteY6" fmla="*/ 0 h 5353835"/>
              <a:gd name="connsiteX7" fmla="*/ 5353835 w 5353835"/>
              <a:gd name="connsiteY7" fmla="*/ 4858206 h 5353835"/>
              <a:gd name="connsiteX8" fmla="*/ 5273742 w 5353835"/>
              <a:gd name="connsiteY8" fmla="*/ 4938299 h 5353835"/>
              <a:gd name="connsiteX9" fmla="*/ 5273742 w 5353835"/>
              <a:gd name="connsiteY9" fmla="*/ 80093 h 5353835"/>
              <a:gd name="connsiteX10" fmla="*/ 0 w 5353835"/>
              <a:gd name="connsiteY10" fmla="*/ 513348 h 5353835"/>
              <a:gd name="connsiteX11" fmla="*/ 80093 w 5353835"/>
              <a:gd name="connsiteY11" fmla="*/ 433255 h 5353835"/>
              <a:gd name="connsiteX12" fmla="*/ 80093 w 5353835"/>
              <a:gd name="connsiteY12" fmla="*/ 4663328 h 5353835"/>
              <a:gd name="connsiteX13" fmla="*/ 0 w 5353835"/>
              <a:gd name="connsiteY13" fmla="*/ 4583235 h 535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3835" h="5353835">
                <a:moveTo>
                  <a:pt x="690507" y="5273742"/>
                </a:moveTo>
                <a:lnTo>
                  <a:pt x="4938299" y="5273742"/>
                </a:lnTo>
                <a:lnTo>
                  <a:pt x="4858206" y="5353835"/>
                </a:lnTo>
                <a:lnTo>
                  <a:pt x="770600" y="5353835"/>
                </a:lnTo>
                <a:close/>
                <a:moveTo>
                  <a:pt x="433255" y="80093"/>
                </a:moveTo>
                <a:lnTo>
                  <a:pt x="513348" y="0"/>
                </a:lnTo>
                <a:lnTo>
                  <a:pt x="5353835" y="0"/>
                </a:lnTo>
                <a:lnTo>
                  <a:pt x="5353835" y="4858206"/>
                </a:lnTo>
                <a:lnTo>
                  <a:pt x="5273742" y="4938299"/>
                </a:lnTo>
                <a:lnTo>
                  <a:pt x="5273742" y="80093"/>
                </a:lnTo>
                <a:close/>
                <a:moveTo>
                  <a:pt x="0" y="513348"/>
                </a:moveTo>
                <a:lnTo>
                  <a:pt x="80093" y="433255"/>
                </a:lnTo>
                <a:lnTo>
                  <a:pt x="80093" y="4663328"/>
                </a:lnTo>
                <a:lnTo>
                  <a:pt x="0" y="45832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6DA734BA-30B3-0029-8DD3-9A66CB6ACF8C}"/>
              </a:ext>
            </a:extLst>
          </p:cNvPr>
          <p:cNvSpPr>
            <a:spLocks noGrp="1"/>
          </p:cNvSpPr>
          <p:nvPr>
            <p:ph type="title"/>
          </p:nvPr>
        </p:nvSpPr>
        <p:spPr>
          <a:xfrm>
            <a:off x="1116701" y="2452526"/>
            <a:ext cx="4248318" cy="1952947"/>
          </a:xfrm>
          <a:noFill/>
        </p:spPr>
        <p:txBody>
          <a:bodyPr vert="horz" lIns="91440" tIns="45720" rIns="91440" bIns="45720" rtlCol="0" anchor="ctr">
            <a:normAutofit/>
          </a:bodyPr>
          <a:lstStyle/>
          <a:p>
            <a:pPr algn="ctr"/>
            <a:r>
              <a:rPr lang="en-US" sz="3600" b="1">
                <a:solidFill>
                  <a:srgbClr val="080808"/>
                </a:solidFill>
              </a:rPr>
              <a:t>Questions?</a:t>
            </a:r>
          </a:p>
        </p:txBody>
      </p:sp>
      <p:sp>
        <p:nvSpPr>
          <p:cNvPr id="36" name="Isosceles Triangle 35">
            <a:extLst>
              <a:ext uri="{FF2B5EF4-FFF2-40B4-BE49-F238E27FC236}">
                <a16:creationId xmlns:a16="http://schemas.microsoft.com/office/drawing/2014/main" id="{CB64814D-A361-44E1-8D97-B83E41C8B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0" y="-2"/>
            <a:ext cx="1248189" cy="1248189"/>
          </a:xfrm>
          <a:prstGeom prst="triangle">
            <a:avLst>
              <a:gd name="adj" fmla="val 10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852A6879-032A-4946-9CCA-44D38BEDF5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96832" y="246646"/>
            <a:ext cx="577231" cy="57723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Help">
            <a:extLst>
              <a:ext uri="{FF2B5EF4-FFF2-40B4-BE49-F238E27FC236}">
                <a16:creationId xmlns:a16="http://schemas.microsoft.com/office/drawing/2014/main" id="{F25D8DA8-14AC-FF8D-AE78-BE08159F25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6636" y="441377"/>
            <a:ext cx="2177285" cy="2177285"/>
          </a:xfrm>
          <a:prstGeom prst="rect">
            <a:avLst/>
          </a:prstGeom>
        </p:spPr>
      </p:pic>
      <p:sp>
        <p:nvSpPr>
          <p:cNvPr id="40" name="Rectangle 39">
            <a:extLst>
              <a:ext uri="{FF2B5EF4-FFF2-40B4-BE49-F238E27FC236}">
                <a16:creationId xmlns:a16="http://schemas.microsoft.com/office/drawing/2014/main" id="{56AB08D7-F0FB-4965-B730-8B874214C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93049" y="367194"/>
            <a:ext cx="999162" cy="99916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148D9297-49FA-43ED-AC6B-E2F153B3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9187" y="946949"/>
            <a:ext cx="352820" cy="352820"/>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693B4105-989A-4A79-A881-75F3602AEE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51528" y="4483510"/>
            <a:ext cx="4748979" cy="2374490"/>
            <a:chOff x="4857523" y="4483510"/>
            <a:chExt cx="4748979" cy="2374490"/>
          </a:xfrm>
        </p:grpSpPr>
        <p:sp>
          <p:nvSpPr>
            <p:cNvPr id="45" name="Isosceles Triangle 44">
              <a:extLst>
                <a:ext uri="{FF2B5EF4-FFF2-40B4-BE49-F238E27FC236}">
                  <a16:creationId xmlns:a16="http://schemas.microsoft.com/office/drawing/2014/main" id="{D89F965B-7F23-48AC-830E-2272A40CD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57523" y="4483510"/>
              <a:ext cx="4748979" cy="2374490"/>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57518E5-4332-4F59-9B89-B658B6BFD1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7735188" y="4982817"/>
              <a:ext cx="1009255" cy="100925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descr="Text&#10;&#10;Description automatically generated">
            <a:extLst>
              <a:ext uri="{FF2B5EF4-FFF2-40B4-BE49-F238E27FC236}">
                <a16:creationId xmlns:a16="http://schemas.microsoft.com/office/drawing/2014/main" id="{68482C71-EF5B-A21E-C63B-0E3A6A4985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7064" y="3805963"/>
            <a:ext cx="3553201" cy="559629"/>
          </a:xfrm>
          <a:prstGeom prst="rect">
            <a:avLst/>
          </a:prstGeom>
        </p:spPr>
      </p:pic>
    </p:spTree>
    <p:extLst>
      <p:ext uri="{BB962C8B-B14F-4D97-AF65-F5344CB8AC3E}">
        <p14:creationId xmlns:p14="http://schemas.microsoft.com/office/powerpoint/2010/main" val="2345990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01BBE19F5CE349B3208B56A2831AC5" ma:contentTypeVersion="16" ma:contentTypeDescription="Create a new document." ma:contentTypeScope="" ma:versionID="55666e870ab200b8fb086bebbd11ebdf">
  <xsd:schema xmlns:xsd="http://www.w3.org/2001/XMLSchema" xmlns:xs="http://www.w3.org/2001/XMLSchema" xmlns:p="http://schemas.microsoft.com/office/2006/metadata/properties" xmlns:ns2="f4c8c233-0748-44f6-80f8-da9a82ce5e14" xmlns:ns3="99629012-0b27-4301-b2f2-c8cf01dff6f3" targetNamespace="http://schemas.microsoft.com/office/2006/metadata/properties" ma:root="true" ma:fieldsID="476bff3d7b462a3f2858b20835a3f31f" ns2:_="" ns3:_="">
    <xsd:import namespace="f4c8c233-0748-44f6-80f8-da9a82ce5e14"/>
    <xsd:import namespace="99629012-0b27-4301-b2f2-c8cf01dff6f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LengthInSecond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c8c233-0748-44f6-80f8-da9a82ce5e1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45f244c-5710-4ed7-bbca-a56580400f91}" ma:internalName="TaxCatchAll" ma:showField="CatchAllData" ma:web="f4c8c233-0748-44f6-80f8-da9a82ce5e1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629012-0b27-4301-b2f2-c8cf01dff6f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ceda98-44e2-4a4f-8ce2-b7f43d1a7ab3"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9629012-0b27-4301-b2f2-c8cf01dff6f3">
      <Terms xmlns="http://schemas.microsoft.com/office/infopath/2007/PartnerControls"/>
    </lcf76f155ced4ddcb4097134ff3c332f>
    <TaxCatchAll xmlns="f4c8c233-0748-44f6-80f8-da9a82ce5e14" xsi:nil="true"/>
  </documentManagement>
</p:properties>
</file>

<file path=customXml/itemProps1.xml><?xml version="1.0" encoding="utf-8"?>
<ds:datastoreItem xmlns:ds="http://schemas.openxmlformats.org/officeDocument/2006/customXml" ds:itemID="{B25EC4A4-B4E4-429F-B241-C56ED0E0C6A8}"/>
</file>

<file path=customXml/itemProps2.xml><?xml version="1.0" encoding="utf-8"?>
<ds:datastoreItem xmlns:ds="http://schemas.openxmlformats.org/officeDocument/2006/customXml" ds:itemID="{79C94656-A8B8-4CB0-8AE3-3C71BF2FF254}"/>
</file>

<file path=customXml/itemProps3.xml><?xml version="1.0" encoding="utf-8"?>
<ds:datastoreItem xmlns:ds="http://schemas.openxmlformats.org/officeDocument/2006/customXml" ds:itemID="{93866EF1-2177-45D7-BA92-AD4EF2BB5C52}"/>
</file>

<file path=docProps/app.xml><?xml version="1.0" encoding="utf-8"?>
<Properties xmlns="http://schemas.openxmlformats.org/officeDocument/2006/extended-properties" xmlns:vt="http://schemas.openxmlformats.org/officeDocument/2006/docPropsVTypes">
  <TotalTime>68</TotalTime>
  <Words>475</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Office Theme</vt:lpstr>
      <vt:lpstr>Remote Work</vt:lpstr>
      <vt:lpstr>What are the legal obligations of the employer?</vt:lpstr>
      <vt:lpstr>What are the legal obligations of the employee?</vt:lpstr>
      <vt:lpstr>PowerPoint Presentation</vt:lpstr>
      <vt:lpstr>In which way can an employee’s work be supervised without jeopardizing the right to privacy?</vt:lpstr>
      <vt:lpstr>Are there any specifics when engaging foreigners to work remotely?</vt:lpstr>
      <vt:lpstr>Does the employment termination procedure differ when employee conducts work remotely?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Remote Work</dc:title>
  <dc:creator>Nemanja Stepanović</dc:creator>
  <cp:lastModifiedBy>Ivana Milanović</cp:lastModifiedBy>
  <cp:revision>3</cp:revision>
  <dcterms:created xsi:type="dcterms:W3CDTF">2022-06-02T10:21:53Z</dcterms:created>
  <dcterms:modified xsi:type="dcterms:W3CDTF">2022-06-02T12:37:17Z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0x010100C2CAAAD0631CCF4394FFAE05AEFC11DC</vt:lpwstr>
  </property>
</Properties>
</file>