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sldIdLst>
    <p:sldId id="270" r:id="rId2"/>
    <p:sldId id="259" r:id="rId3"/>
    <p:sldId id="271" r:id="rId4"/>
    <p:sldId id="272" r:id="rId5"/>
    <p:sldId id="273" r:id="rId6"/>
    <p:sldId id="274" r:id="rId7"/>
    <p:sldId id="275" r:id="rId8"/>
    <p:sldId id="284" r:id="rId9"/>
    <p:sldId id="279" r:id="rId10"/>
    <p:sldId id="264" r:id="rId11"/>
    <p:sldId id="260" r:id="rId12"/>
    <p:sldId id="281" r:id="rId13"/>
    <p:sldId id="285" r:id="rId14"/>
    <p:sldId id="286" r:id="rId15"/>
    <p:sldId id="276" r:id="rId16"/>
    <p:sldId id="277" r:id="rId17"/>
  </p:sldIdLst>
  <p:sldSz cx="16256000" cy="9144000"/>
  <p:notesSz cx="16256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750"/>
    <a:srgbClr val="B67300"/>
    <a:srgbClr val="025157"/>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72"/>
  </p:normalViewPr>
  <p:slideViewPr>
    <p:cSldViewPr>
      <p:cViewPr varScale="1">
        <p:scale>
          <a:sx n="74" d="100"/>
          <a:sy n="74" d="100"/>
        </p:scale>
        <p:origin x="536" y="1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5779820" y="7348543"/>
            <a:ext cx="5486400" cy="1612895"/>
          </a:xfrm>
        </p:spPr>
        <p:txBody>
          <a:bodyPr/>
          <a:lstStyle/>
          <a:p>
            <a:endParaRPr lang="en-US"/>
          </a:p>
        </p:txBody>
      </p:sp>
      <p:sp>
        <p:nvSpPr>
          <p:cNvPr id="7" name="object 2"/>
          <p:cNvSpPr/>
          <p:nvPr userDrawn="1"/>
        </p:nvSpPr>
        <p:spPr>
          <a:xfrm>
            <a:off x="0" y="0"/>
            <a:ext cx="5436235" cy="9144000"/>
          </a:xfrm>
          <a:custGeom>
            <a:avLst/>
            <a:gdLst/>
            <a:ahLst/>
            <a:cxnLst/>
            <a:rect l="l" t="t" r="r" b="b"/>
            <a:pathLst>
              <a:path w="5436235" h="9144000">
                <a:moveTo>
                  <a:pt x="2841586" y="0"/>
                </a:moveTo>
                <a:lnTo>
                  <a:pt x="0" y="0"/>
                </a:lnTo>
                <a:lnTo>
                  <a:pt x="0" y="9144000"/>
                </a:lnTo>
                <a:lnTo>
                  <a:pt x="2841586" y="9144000"/>
                </a:lnTo>
                <a:lnTo>
                  <a:pt x="5436006" y="4522901"/>
                </a:lnTo>
                <a:lnTo>
                  <a:pt x="2841586" y="0"/>
                </a:lnTo>
                <a:close/>
              </a:path>
            </a:pathLst>
          </a:custGeom>
          <a:solidFill>
            <a:schemeClr val="tx1">
              <a:lumMod val="10000"/>
              <a:lumOff val="90000"/>
            </a:schemeClr>
          </a:solidFill>
        </p:spPr>
        <p:txBody>
          <a:bodyPr wrap="square" lIns="0" tIns="0" rIns="0" bIns="0" rtlCol="0"/>
          <a:lstStyle/>
          <a:p>
            <a:endParaRPr/>
          </a:p>
        </p:txBody>
      </p:sp>
      <p:sp>
        <p:nvSpPr>
          <p:cNvPr id="8" name="object 3"/>
          <p:cNvSpPr/>
          <p:nvPr userDrawn="1"/>
        </p:nvSpPr>
        <p:spPr>
          <a:xfrm>
            <a:off x="2812876" y="0"/>
            <a:ext cx="1466215" cy="1957705"/>
          </a:xfrm>
          <a:custGeom>
            <a:avLst/>
            <a:gdLst/>
            <a:ahLst/>
            <a:cxnLst/>
            <a:rect l="l" t="t" r="r" b="b"/>
            <a:pathLst>
              <a:path w="1466214" h="1957705">
                <a:moveTo>
                  <a:pt x="346951" y="0"/>
                </a:moveTo>
                <a:lnTo>
                  <a:pt x="0" y="0"/>
                </a:lnTo>
                <a:lnTo>
                  <a:pt x="1118692" y="1957120"/>
                </a:lnTo>
                <a:lnTo>
                  <a:pt x="1465630" y="1957120"/>
                </a:lnTo>
                <a:lnTo>
                  <a:pt x="346951" y="0"/>
                </a:lnTo>
                <a:close/>
              </a:path>
            </a:pathLst>
          </a:custGeom>
          <a:solidFill>
            <a:srgbClr val="B67300"/>
          </a:solidFill>
        </p:spPr>
        <p:txBody>
          <a:bodyPr wrap="square" lIns="0" tIns="0" rIns="0" bIns="0" rtlCol="0"/>
          <a:lstStyle/>
          <a:p>
            <a:endParaRPr/>
          </a:p>
        </p:txBody>
      </p:sp>
      <p:sp>
        <p:nvSpPr>
          <p:cNvPr id="9" name="object 4"/>
          <p:cNvSpPr/>
          <p:nvPr userDrawn="1"/>
        </p:nvSpPr>
        <p:spPr>
          <a:xfrm>
            <a:off x="2481630" y="5021862"/>
            <a:ext cx="3068955" cy="4122420"/>
          </a:xfrm>
          <a:custGeom>
            <a:avLst/>
            <a:gdLst/>
            <a:ahLst/>
            <a:cxnLst/>
            <a:rect l="l" t="t" r="r" b="b"/>
            <a:pathLst>
              <a:path w="3068954" h="4122420">
                <a:moveTo>
                  <a:pt x="3068967" y="0"/>
                </a:moveTo>
                <a:lnTo>
                  <a:pt x="2356231" y="0"/>
                </a:lnTo>
                <a:lnTo>
                  <a:pt x="0" y="4122140"/>
                </a:lnTo>
                <a:lnTo>
                  <a:pt x="712762" y="4122140"/>
                </a:lnTo>
                <a:lnTo>
                  <a:pt x="3068967" y="0"/>
                </a:lnTo>
                <a:close/>
              </a:path>
            </a:pathLst>
          </a:custGeom>
          <a:solidFill>
            <a:srgbClr val="004750"/>
          </a:solidFill>
        </p:spPr>
        <p:txBody>
          <a:bodyPr wrap="square" lIns="0" tIns="0" rIns="0" bIns="0" rtlCol="0"/>
          <a:lstStyle/>
          <a:p>
            <a:endParaRPr/>
          </a:p>
        </p:txBody>
      </p:sp>
      <p:sp>
        <p:nvSpPr>
          <p:cNvPr id="10" name="object 5"/>
          <p:cNvSpPr/>
          <p:nvPr userDrawn="1"/>
        </p:nvSpPr>
        <p:spPr>
          <a:xfrm>
            <a:off x="-28713" y="771804"/>
            <a:ext cx="2138045" cy="7480300"/>
          </a:xfrm>
          <a:custGeom>
            <a:avLst/>
            <a:gdLst/>
            <a:ahLst/>
            <a:cxnLst/>
            <a:rect l="l" t="t" r="r" b="b"/>
            <a:pathLst>
              <a:path w="2138045" h="7480300">
                <a:moveTo>
                  <a:pt x="0" y="0"/>
                </a:moveTo>
                <a:lnTo>
                  <a:pt x="0" y="7479969"/>
                </a:lnTo>
                <a:lnTo>
                  <a:pt x="2137638" y="3739984"/>
                </a:lnTo>
                <a:lnTo>
                  <a:pt x="0" y="0"/>
                </a:lnTo>
                <a:close/>
              </a:path>
            </a:pathLst>
          </a:custGeom>
          <a:solidFill>
            <a:srgbClr val="0A5157"/>
          </a:solidFill>
        </p:spPr>
        <p:txBody>
          <a:bodyPr wrap="square" lIns="0" tIns="0" rIns="0" bIns="0" rtlCol="0"/>
          <a:lstStyle/>
          <a:p>
            <a:endParaRPr/>
          </a:p>
        </p:txBody>
      </p:sp>
      <p:sp>
        <p:nvSpPr>
          <p:cNvPr id="11" name="object 6"/>
          <p:cNvSpPr/>
          <p:nvPr userDrawn="1"/>
        </p:nvSpPr>
        <p:spPr>
          <a:xfrm>
            <a:off x="11048409" y="11"/>
            <a:ext cx="5207635" cy="9144000"/>
          </a:xfrm>
          <a:custGeom>
            <a:avLst/>
            <a:gdLst/>
            <a:ahLst/>
            <a:cxnLst/>
            <a:rect l="l" t="t" r="r" b="b"/>
            <a:pathLst>
              <a:path w="5207634" h="9144000">
                <a:moveTo>
                  <a:pt x="5207584" y="0"/>
                </a:moveTo>
                <a:lnTo>
                  <a:pt x="0" y="0"/>
                </a:lnTo>
                <a:lnTo>
                  <a:pt x="5207393" y="9143987"/>
                </a:lnTo>
                <a:lnTo>
                  <a:pt x="5207584" y="0"/>
                </a:lnTo>
                <a:close/>
              </a:path>
            </a:pathLst>
          </a:custGeom>
          <a:solidFill>
            <a:srgbClr val="FAFAFA"/>
          </a:solidFill>
        </p:spPr>
        <p:txBody>
          <a:bodyPr wrap="square" lIns="0" tIns="0" rIns="0" bIns="0" rtlCol="0"/>
          <a:lstStyle/>
          <a:p>
            <a:endParaRPr/>
          </a:p>
        </p:txBody>
      </p:sp>
      <p:sp>
        <p:nvSpPr>
          <p:cNvPr id="12" name="object 7"/>
          <p:cNvSpPr/>
          <p:nvPr userDrawn="1"/>
        </p:nvSpPr>
        <p:spPr>
          <a:xfrm>
            <a:off x="13032393" y="0"/>
            <a:ext cx="2941955" cy="2171700"/>
          </a:xfrm>
          <a:custGeom>
            <a:avLst/>
            <a:gdLst/>
            <a:ahLst/>
            <a:cxnLst/>
            <a:rect l="l" t="t" r="r" b="b"/>
            <a:pathLst>
              <a:path w="2941955" h="2171700">
                <a:moveTo>
                  <a:pt x="2941726" y="0"/>
                </a:moveTo>
                <a:lnTo>
                  <a:pt x="0" y="0"/>
                </a:lnTo>
                <a:lnTo>
                  <a:pt x="1241005" y="2171217"/>
                </a:lnTo>
                <a:lnTo>
                  <a:pt x="2941726" y="2171217"/>
                </a:lnTo>
                <a:lnTo>
                  <a:pt x="2941726" y="0"/>
                </a:lnTo>
                <a:close/>
              </a:path>
            </a:pathLst>
          </a:custGeom>
          <a:solidFill>
            <a:srgbClr val="004750"/>
          </a:solidFill>
        </p:spPr>
        <p:txBody>
          <a:bodyPr wrap="square" lIns="0" tIns="0" rIns="0" bIns="0" rtlCol="0"/>
          <a:lstStyle/>
          <a:p>
            <a:endParaRPr/>
          </a:p>
        </p:txBody>
      </p:sp>
      <p:sp>
        <p:nvSpPr>
          <p:cNvPr id="13" name="object 8"/>
          <p:cNvSpPr/>
          <p:nvPr userDrawn="1"/>
        </p:nvSpPr>
        <p:spPr>
          <a:xfrm>
            <a:off x="13518419" y="11"/>
            <a:ext cx="2738120" cy="4789805"/>
          </a:xfrm>
          <a:custGeom>
            <a:avLst/>
            <a:gdLst/>
            <a:ahLst/>
            <a:cxnLst/>
            <a:rect l="l" t="t" r="r" b="b"/>
            <a:pathLst>
              <a:path w="2738119" h="4789805">
                <a:moveTo>
                  <a:pt x="2737573" y="0"/>
                </a:moveTo>
                <a:lnTo>
                  <a:pt x="0" y="0"/>
                </a:lnTo>
                <a:lnTo>
                  <a:pt x="2737459" y="4789449"/>
                </a:lnTo>
                <a:lnTo>
                  <a:pt x="2737573" y="0"/>
                </a:lnTo>
                <a:close/>
              </a:path>
            </a:pathLst>
          </a:custGeom>
          <a:solidFill>
            <a:srgbClr val="0A5157"/>
          </a:solidFill>
        </p:spPr>
        <p:txBody>
          <a:bodyPr wrap="square" lIns="0" tIns="0" rIns="0" bIns="0" rtlCol="0"/>
          <a:lstStyle/>
          <a:p>
            <a:endParaRPr/>
          </a:p>
        </p:txBody>
      </p:sp>
      <p:sp>
        <p:nvSpPr>
          <p:cNvPr id="2" name="Title 1"/>
          <p:cNvSpPr>
            <a:spLocks noGrp="1"/>
          </p:cNvSpPr>
          <p:nvPr>
            <p:ph type="ctrTitle" hasCustomPrompt="1"/>
          </p:nvPr>
        </p:nvSpPr>
        <p:spPr>
          <a:xfrm>
            <a:off x="5779820" y="1497013"/>
            <a:ext cx="10476180" cy="3182937"/>
          </a:xfrm>
        </p:spPr>
        <p:txBody>
          <a:bodyPr anchor="b"/>
          <a:lstStyle>
            <a:lvl1pPr algn="l">
              <a:defRPr sz="6000" b="1">
                <a:solidFill>
                  <a:srgbClr val="004750"/>
                </a:solidFill>
                <a:latin typeface="Arial" panose="020B0604020202020204" pitchFamily="34" charset="0"/>
                <a:cs typeface="Arial" panose="020B0604020202020204" pitchFamily="34" charset="0"/>
              </a:defRPr>
            </a:lvl1pPr>
          </a:lstStyle>
          <a:p>
            <a:r>
              <a:rPr lang="ro-RO"/>
              <a:t>BUSINESS </a:t>
            </a:r>
            <a:br>
              <a:rPr lang="ro-RO"/>
            </a:br>
            <a:r>
              <a:rPr lang="ro-RO"/>
              <a:t>PRESENTATION</a:t>
            </a:r>
            <a:endParaRPr lang="en-US"/>
          </a:p>
        </p:txBody>
      </p:sp>
      <p:sp>
        <p:nvSpPr>
          <p:cNvPr id="3" name="Subtitle 2"/>
          <p:cNvSpPr>
            <a:spLocks noGrp="1"/>
          </p:cNvSpPr>
          <p:nvPr>
            <p:ph type="subTitle" idx="1"/>
          </p:nvPr>
        </p:nvSpPr>
        <p:spPr>
          <a:xfrm>
            <a:off x="5779820" y="4802188"/>
            <a:ext cx="10476180" cy="220821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86718" y="-21055"/>
            <a:ext cx="3580609" cy="2359849"/>
          </a:xfrm>
          <a:prstGeom prst="rect">
            <a:avLst/>
          </a:prstGeom>
        </p:spPr>
      </p:pic>
    </p:spTree>
    <p:extLst>
      <p:ext uri="{BB962C8B-B14F-4D97-AF65-F5344CB8AC3E}">
        <p14:creationId xmlns:p14="http://schemas.microsoft.com/office/powerpoint/2010/main" val="4097540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5/17/21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bk object 16"/>
          <p:cNvSpPr/>
          <p:nvPr userDrawn="1"/>
        </p:nvSpPr>
        <p:spPr>
          <a:xfrm>
            <a:off x="0" y="38"/>
            <a:ext cx="16256000" cy="9144000"/>
          </a:xfrm>
          <a:custGeom>
            <a:avLst/>
            <a:gdLst/>
            <a:ahLst/>
            <a:cxnLst/>
            <a:rect l="l" t="t" r="r" b="b"/>
            <a:pathLst>
              <a:path w="16256000" h="9144000">
                <a:moveTo>
                  <a:pt x="0" y="9143961"/>
                </a:moveTo>
                <a:lnTo>
                  <a:pt x="16256000" y="9143961"/>
                </a:lnTo>
                <a:lnTo>
                  <a:pt x="16256000" y="0"/>
                </a:lnTo>
                <a:lnTo>
                  <a:pt x="0" y="0"/>
                </a:lnTo>
                <a:lnTo>
                  <a:pt x="0" y="9143961"/>
                </a:lnTo>
                <a:close/>
              </a:path>
            </a:pathLst>
          </a:custGeom>
          <a:solidFill>
            <a:schemeClr val="tx1">
              <a:lumMod val="10000"/>
              <a:lumOff val="90000"/>
            </a:schemeClr>
          </a:solidFill>
        </p:spPr>
        <p:txBody>
          <a:bodyPr wrap="square" lIns="0" tIns="0" rIns="0" bIns="0" rtlCol="0"/>
          <a:lstStyle/>
          <a:p>
            <a:endParaRPr/>
          </a:p>
        </p:txBody>
      </p:sp>
      <p:sp>
        <p:nvSpPr>
          <p:cNvPr id="6" name="bk object 17"/>
          <p:cNvSpPr/>
          <p:nvPr userDrawn="1"/>
        </p:nvSpPr>
        <p:spPr>
          <a:xfrm>
            <a:off x="11102473" y="11"/>
            <a:ext cx="5153660" cy="9049385"/>
          </a:xfrm>
          <a:custGeom>
            <a:avLst/>
            <a:gdLst/>
            <a:ahLst/>
            <a:cxnLst/>
            <a:rect l="l" t="t" r="r" b="b"/>
            <a:pathLst>
              <a:path w="5153659" h="9049385">
                <a:moveTo>
                  <a:pt x="5153520" y="0"/>
                </a:moveTo>
                <a:lnTo>
                  <a:pt x="0" y="0"/>
                </a:lnTo>
                <a:lnTo>
                  <a:pt x="5153329" y="9049042"/>
                </a:lnTo>
                <a:lnTo>
                  <a:pt x="5153520" y="0"/>
                </a:lnTo>
                <a:close/>
              </a:path>
            </a:pathLst>
          </a:custGeom>
          <a:solidFill>
            <a:srgbClr val="FAFAFA"/>
          </a:solidFill>
        </p:spPr>
        <p:txBody>
          <a:bodyPr wrap="square" lIns="0" tIns="0" rIns="0" bIns="0" rtlCol="0"/>
          <a:lstStyle/>
          <a:p>
            <a:endParaRPr/>
          </a:p>
        </p:txBody>
      </p:sp>
      <p:sp>
        <p:nvSpPr>
          <p:cNvPr id="7" name="bk object 18"/>
          <p:cNvSpPr/>
          <p:nvPr userDrawn="1"/>
        </p:nvSpPr>
        <p:spPr>
          <a:xfrm>
            <a:off x="2698063" y="1657"/>
            <a:ext cx="11135360" cy="569595"/>
          </a:xfrm>
          <a:custGeom>
            <a:avLst/>
            <a:gdLst/>
            <a:ahLst/>
            <a:cxnLst/>
            <a:rect l="l" t="t" r="r" b="b"/>
            <a:pathLst>
              <a:path w="11135360" h="569595">
                <a:moveTo>
                  <a:pt x="11134852" y="0"/>
                </a:moveTo>
                <a:lnTo>
                  <a:pt x="0" y="0"/>
                </a:lnTo>
                <a:lnTo>
                  <a:pt x="0" y="10363"/>
                </a:lnTo>
                <a:lnTo>
                  <a:pt x="319316" y="569163"/>
                </a:lnTo>
                <a:lnTo>
                  <a:pt x="11134852" y="569163"/>
                </a:lnTo>
                <a:lnTo>
                  <a:pt x="11134852" y="0"/>
                </a:lnTo>
                <a:close/>
              </a:path>
            </a:pathLst>
          </a:custGeom>
          <a:solidFill>
            <a:srgbClr val="B67300"/>
          </a:solidFill>
        </p:spPr>
        <p:txBody>
          <a:bodyPr wrap="square" lIns="0" tIns="0" rIns="0" bIns="0" rtlCol="0"/>
          <a:lstStyle/>
          <a:p>
            <a:endParaRPr/>
          </a:p>
        </p:txBody>
      </p:sp>
      <p:sp>
        <p:nvSpPr>
          <p:cNvPr id="8" name="bk object 19"/>
          <p:cNvSpPr/>
          <p:nvPr userDrawn="1"/>
        </p:nvSpPr>
        <p:spPr>
          <a:xfrm>
            <a:off x="12740529" y="0"/>
            <a:ext cx="3265170" cy="2148840"/>
          </a:xfrm>
          <a:custGeom>
            <a:avLst/>
            <a:gdLst/>
            <a:ahLst/>
            <a:cxnLst/>
            <a:rect l="l" t="t" r="r" b="b"/>
            <a:pathLst>
              <a:path w="3265169" h="2148840">
                <a:moveTo>
                  <a:pt x="3264928" y="0"/>
                </a:moveTo>
                <a:lnTo>
                  <a:pt x="0" y="0"/>
                </a:lnTo>
                <a:lnTo>
                  <a:pt x="1228102" y="2148674"/>
                </a:lnTo>
                <a:lnTo>
                  <a:pt x="3264928" y="2148674"/>
                </a:lnTo>
                <a:lnTo>
                  <a:pt x="3264928" y="0"/>
                </a:lnTo>
                <a:close/>
              </a:path>
            </a:pathLst>
          </a:custGeom>
          <a:solidFill>
            <a:srgbClr val="004750"/>
          </a:solidFill>
        </p:spPr>
        <p:txBody>
          <a:bodyPr wrap="square" lIns="0" tIns="0" rIns="0" bIns="0" rtlCol="0"/>
          <a:lstStyle/>
          <a:p>
            <a:endParaRPr/>
          </a:p>
        </p:txBody>
      </p:sp>
      <p:sp>
        <p:nvSpPr>
          <p:cNvPr id="9" name="bk object 20"/>
          <p:cNvSpPr/>
          <p:nvPr userDrawn="1"/>
        </p:nvSpPr>
        <p:spPr>
          <a:xfrm>
            <a:off x="13546847" y="11"/>
            <a:ext cx="2709545" cy="4740275"/>
          </a:xfrm>
          <a:custGeom>
            <a:avLst/>
            <a:gdLst/>
            <a:ahLst/>
            <a:cxnLst/>
            <a:rect l="l" t="t" r="r" b="b"/>
            <a:pathLst>
              <a:path w="2709544" h="4740275">
                <a:moveTo>
                  <a:pt x="2709151" y="0"/>
                </a:moveTo>
                <a:lnTo>
                  <a:pt x="0" y="0"/>
                </a:lnTo>
                <a:lnTo>
                  <a:pt x="2709037" y="4739716"/>
                </a:lnTo>
                <a:lnTo>
                  <a:pt x="2709151" y="0"/>
                </a:lnTo>
                <a:close/>
              </a:path>
            </a:pathLst>
          </a:custGeom>
          <a:solidFill>
            <a:srgbClr val="025157"/>
          </a:solidFill>
        </p:spPr>
        <p:txBody>
          <a:bodyPr wrap="square" lIns="0" tIns="0" rIns="0" bIns="0" rtlCol="0"/>
          <a:lstStyle/>
          <a:p>
            <a:endParaRPr/>
          </a:p>
        </p:txBody>
      </p:sp>
      <p:sp>
        <p:nvSpPr>
          <p:cNvPr id="10" name="bk object 21"/>
          <p:cNvSpPr/>
          <p:nvPr userDrawn="1"/>
        </p:nvSpPr>
        <p:spPr>
          <a:xfrm>
            <a:off x="0" y="94970"/>
            <a:ext cx="5153660" cy="9049385"/>
          </a:xfrm>
          <a:custGeom>
            <a:avLst/>
            <a:gdLst/>
            <a:ahLst/>
            <a:cxnLst/>
            <a:rect l="l" t="t" r="r" b="b"/>
            <a:pathLst>
              <a:path w="5153660" h="9049385">
                <a:moveTo>
                  <a:pt x="201" y="-34"/>
                </a:moveTo>
                <a:lnTo>
                  <a:pt x="11" y="9048995"/>
                </a:lnTo>
                <a:lnTo>
                  <a:pt x="5153531" y="9048995"/>
                </a:lnTo>
                <a:lnTo>
                  <a:pt x="201" y="-34"/>
                </a:lnTo>
                <a:close/>
              </a:path>
            </a:pathLst>
          </a:custGeom>
          <a:solidFill>
            <a:srgbClr val="FAFAFA"/>
          </a:solidFill>
        </p:spPr>
        <p:txBody>
          <a:bodyPr wrap="square" lIns="0" tIns="0" rIns="0" bIns="0" rtlCol="0"/>
          <a:lstStyle/>
          <a:p>
            <a:endParaRPr/>
          </a:p>
        </p:txBody>
      </p:sp>
      <p:sp>
        <p:nvSpPr>
          <p:cNvPr id="11" name="bk object 22"/>
          <p:cNvSpPr/>
          <p:nvPr userDrawn="1"/>
        </p:nvSpPr>
        <p:spPr>
          <a:xfrm>
            <a:off x="2423080" y="8573162"/>
            <a:ext cx="11135360" cy="569595"/>
          </a:xfrm>
          <a:custGeom>
            <a:avLst/>
            <a:gdLst/>
            <a:ahLst/>
            <a:cxnLst/>
            <a:rect l="l" t="t" r="r" b="b"/>
            <a:pathLst>
              <a:path w="11135360" h="569595">
                <a:moveTo>
                  <a:pt x="10815548" y="0"/>
                </a:moveTo>
                <a:lnTo>
                  <a:pt x="0" y="0"/>
                </a:lnTo>
                <a:lnTo>
                  <a:pt x="0" y="569163"/>
                </a:lnTo>
                <a:lnTo>
                  <a:pt x="11134852" y="569163"/>
                </a:lnTo>
                <a:lnTo>
                  <a:pt x="11134852" y="558787"/>
                </a:lnTo>
                <a:lnTo>
                  <a:pt x="10815548" y="0"/>
                </a:lnTo>
                <a:close/>
              </a:path>
            </a:pathLst>
          </a:custGeom>
          <a:solidFill>
            <a:srgbClr val="B67300"/>
          </a:solidFill>
        </p:spPr>
        <p:txBody>
          <a:bodyPr wrap="square" lIns="0" tIns="0" rIns="0" bIns="0" rtlCol="0"/>
          <a:lstStyle/>
          <a:p>
            <a:endParaRPr/>
          </a:p>
        </p:txBody>
      </p:sp>
      <p:sp>
        <p:nvSpPr>
          <p:cNvPr id="12" name="bk object 23"/>
          <p:cNvSpPr/>
          <p:nvPr userDrawn="1"/>
        </p:nvSpPr>
        <p:spPr>
          <a:xfrm>
            <a:off x="250534" y="6995308"/>
            <a:ext cx="3265170" cy="2148840"/>
          </a:xfrm>
          <a:custGeom>
            <a:avLst/>
            <a:gdLst/>
            <a:ahLst/>
            <a:cxnLst/>
            <a:rect l="l" t="t" r="r" b="b"/>
            <a:pathLst>
              <a:path w="3265170" h="2148840">
                <a:moveTo>
                  <a:pt x="2036826" y="0"/>
                </a:moveTo>
                <a:lnTo>
                  <a:pt x="0" y="0"/>
                </a:lnTo>
                <a:lnTo>
                  <a:pt x="0" y="2148662"/>
                </a:lnTo>
                <a:lnTo>
                  <a:pt x="3264941" y="2148662"/>
                </a:lnTo>
                <a:lnTo>
                  <a:pt x="2036826" y="0"/>
                </a:lnTo>
                <a:close/>
              </a:path>
            </a:pathLst>
          </a:custGeom>
          <a:solidFill>
            <a:srgbClr val="004750"/>
          </a:solidFill>
        </p:spPr>
        <p:txBody>
          <a:bodyPr wrap="square" lIns="0" tIns="0" rIns="0" bIns="0" rtlCol="0"/>
          <a:lstStyle/>
          <a:p>
            <a:endParaRPr/>
          </a:p>
        </p:txBody>
      </p:sp>
      <p:sp>
        <p:nvSpPr>
          <p:cNvPr id="13" name="bk object 24"/>
          <p:cNvSpPr/>
          <p:nvPr userDrawn="1"/>
        </p:nvSpPr>
        <p:spPr>
          <a:xfrm>
            <a:off x="0" y="4404283"/>
            <a:ext cx="2709545" cy="4740275"/>
          </a:xfrm>
          <a:custGeom>
            <a:avLst/>
            <a:gdLst/>
            <a:ahLst/>
            <a:cxnLst/>
            <a:rect l="l" t="t" r="r" b="b"/>
            <a:pathLst>
              <a:path w="2709545" h="4740275">
                <a:moveTo>
                  <a:pt x="113" y="-34"/>
                </a:moveTo>
                <a:lnTo>
                  <a:pt x="11" y="4739681"/>
                </a:lnTo>
                <a:lnTo>
                  <a:pt x="2709175" y="4739681"/>
                </a:lnTo>
                <a:lnTo>
                  <a:pt x="113" y="-34"/>
                </a:lnTo>
                <a:close/>
              </a:path>
            </a:pathLst>
          </a:custGeom>
          <a:solidFill>
            <a:srgbClr val="025157"/>
          </a:solidFill>
        </p:spPr>
        <p:txBody>
          <a:bodyPr wrap="square" lIns="0" tIns="0" rIns="0" bIns="0" rtlCol="0"/>
          <a:lstStyle/>
          <a:p>
            <a:endParaRPr/>
          </a:p>
        </p:txBody>
      </p:sp>
      <p:sp>
        <p:nvSpPr>
          <p:cNvPr id="20" name="TextBox 19"/>
          <p:cNvSpPr txBox="1"/>
          <p:nvPr userDrawn="1"/>
        </p:nvSpPr>
        <p:spPr>
          <a:xfrm>
            <a:off x="3937000" y="5105400"/>
            <a:ext cx="8803529" cy="2743200"/>
          </a:xfrm>
          <a:prstGeom prst="rect">
            <a:avLst/>
          </a:prstGeom>
          <a:noFill/>
        </p:spPr>
        <p:txBody>
          <a:bodyPr wrap="square" rtlCol="0">
            <a:spAutoFit/>
          </a:bodyPr>
          <a:lstStyle/>
          <a:p>
            <a:endParaRPr lang="en-US"/>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74452" y="7348543"/>
            <a:ext cx="2538989" cy="167335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17600" y="2438401"/>
            <a:ext cx="14020800" cy="533400"/>
          </a:xfrm>
        </p:spPr>
        <p:txBody>
          <a:bodyPr>
            <a:noAutofit/>
          </a:bodyPr>
          <a:lstStyle>
            <a:lvl1pPr>
              <a:defRPr sz="4400" b="1">
                <a:solidFill>
                  <a:srgbClr val="025157"/>
                </a:solidFill>
              </a:defRPr>
            </a:lvl1pPr>
          </a:lstStyle>
          <a:p>
            <a:r>
              <a:rPr lang="ro-RO"/>
              <a:t>CONTENT</a:t>
            </a:r>
            <a:endParaRPr lang="en-US"/>
          </a:p>
        </p:txBody>
      </p:sp>
      <p:sp>
        <p:nvSpPr>
          <p:cNvPr id="9" name="Rectangle 8"/>
          <p:cNvSpPr/>
          <p:nvPr userDrawn="1"/>
        </p:nvSpPr>
        <p:spPr>
          <a:xfrm>
            <a:off x="0" y="8763000"/>
            <a:ext cx="16256000" cy="3810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74452" y="7010400"/>
            <a:ext cx="2538989" cy="1673355"/>
          </a:xfrm>
          <a:prstGeom prst="rect">
            <a:avLst/>
          </a:prstGeom>
        </p:spPr>
      </p:pic>
      <p:sp>
        <p:nvSpPr>
          <p:cNvPr id="8" name="Picture Placeholder 7"/>
          <p:cNvSpPr>
            <a:spLocks noGrp="1"/>
          </p:cNvSpPr>
          <p:nvPr>
            <p:ph type="pic" sz="quarter" idx="10" hasCustomPrompt="1"/>
          </p:nvPr>
        </p:nvSpPr>
        <p:spPr>
          <a:xfrm>
            <a:off x="0" y="0"/>
            <a:ext cx="16256000" cy="2057400"/>
          </a:xfrm>
          <a:custGeom>
            <a:avLst/>
            <a:gdLst>
              <a:gd name="connsiteX0" fmla="*/ 0 w 16256000"/>
              <a:gd name="connsiteY0" fmla="*/ 0 h 2057400"/>
              <a:gd name="connsiteX1" fmla="*/ 16256000 w 16256000"/>
              <a:gd name="connsiteY1" fmla="*/ 0 h 2057400"/>
              <a:gd name="connsiteX2" fmla="*/ 16256000 w 16256000"/>
              <a:gd name="connsiteY2" fmla="*/ 2057400 h 2057400"/>
              <a:gd name="connsiteX3" fmla="*/ 0 w 16256000"/>
              <a:gd name="connsiteY3" fmla="*/ 2057400 h 2057400"/>
            </a:gdLst>
            <a:ahLst/>
            <a:cxnLst>
              <a:cxn ang="0">
                <a:pos x="connsiteX0" y="connsiteY0"/>
              </a:cxn>
              <a:cxn ang="0">
                <a:pos x="connsiteX1" y="connsiteY1"/>
              </a:cxn>
              <a:cxn ang="0">
                <a:pos x="connsiteX2" y="connsiteY2"/>
              </a:cxn>
              <a:cxn ang="0">
                <a:pos x="connsiteX3" y="connsiteY3"/>
              </a:cxn>
            </a:cxnLst>
            <a:rect l="l" t="t" r="r" b="b"/>
            <a:pathLst>
              <a:path w="16256000" h="2057400">
                <a:moveTo>
                  <a:pt x="0" y="0"/>
                </a:moveTo>
                <a:lnTo>
                  <a:pt x="16256000" y="0"/>
                </a:lnTo>
                <a:lnTo>
                  <a:pt x="16256000" y="2057400"/>
                </a:lnTo>
                <a:lnTo>
                  <a:pt x="0" y="2057400"/>
                </a:lnTo>
                <a:close/>
              </a:path>
            </a:pathLst>
          </a:custGeom>
          <a:solidFill>
            <a:srgbClr val="DDDDDD"/>
          </a:solidFill>
        </p:spPr>
        <p:txBody>
          <a:bodyPr wrap="square">
            <a:noAutofit/>
          </a:bodyPr>
          <a:lstStyle>
            <a:lvl1pPr>
              <a:defRPr/>
            </a:lvl1pPr>
          </a:lstStyle>
          <a:p>
            <a:r>
              <a:rPr lang="ro-RO"/>
              <a:t>Click on item to </a:t>
            </a:r>
          </a:p>
          <a:p>
            <a:endParaRPr lang="en-US"/>
          </a:p>
        </p:txBody>
      </p:sp>
    </p:spTree>
    <p:extLst>
      <p:ext uri="{BB962C8B-B14F-4D97-AF65-F5344CB8AC3E}">
        <p14:creationId xmlns:p14="http://schemas.microsoft.com/office/powerpoint/2010/main" val="619469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p:cNvSpPr/>
          <p:nvPr userDrawn="1"/>
        </p:nvSpPr>
        <p:spPr>
          <a:xfrm>
            <a:off x="0" y="0"/>
            <a:ext cx="508000" cy="91440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title" hasCustomPrompt="1"/>
          </p:nvPr>
        </p:nvSpPr>
        <p:spPr>
          <a:xfrm>
            <a:off x="3175000" y="838199"/>
            <a:ext cx="12649200" cy="609599"/>
          </a:xfrm>
        </p:spPr>
        <p:txBody>
          <a:bodyPr>
            <a:noAutofit/>
          </a:bodyPr>
          <a:lstStyle>
            <a:lvl1pPr>
              <a:defRPr sz="4400" b="1">
                <a:solidFill>
                  <a:srgbClr val="025157"/>
                </a:solidFill>
              </a:defRPr>
            </a:lvl1pPr>
          </a:lstStyle>
          <a:p>
            <a:r>
              <a:rPr lang="ro-RO"/>
              <a:t>OUR MISSION</a:t>
            </a:r>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84140" y="7497859"/>
            <a:ext cx="2538989" cy="1673355"/>
          </a:xfrm>
          <a:prstGeom prst="rect">
            <a:avLst/>
          </a:prstGeom>
        </p:spPr>
      </p:pic>
      <p:sp>
        <p:nvSpPr>
          <p:cNvPr id="7" name="Oval 6"/>
          <p:cNvSpPr/>
          <p:nvPr userDrawn="1"/>
        </p:nvSpPr>
        <p:spPr>
          <a:xfrm>
            <a:off x="3420208" y="3429000"/>
            <a:ext cx="2221523" cy="2221523"/>
          </a:xfrm>
          <a:prstGeom prst="ellipse">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userDrawn="1"/>
        </p:nvSpPr>
        <p:spPr>
          <a:xfrm>
            <a:off x="7260004" y="3429000"/>
            <a:ext cx="2221523" cy="2221523"/>
          </a:xfrm>
          <a:prstGeom prst="ellipse">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userDrawn="1"/>
        </p:nvSpPr>
        <p:spPr>
          <a:xfrm>
            <a:off x="11099800" y="3429000"/>
            <a:ext cx="2221523" cy="2221523"/>
          </a:xfrm>
          <a:prstGeom prst="ellipse">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icture Placeholder 22"/>
          <p:cNvSpPr>
            <a:spLocks noGrp="1"/>
          </p:cNvSpPr>
          <p:nvPr>
            <p:ph type="pic" sz="quarter" idx="10"/>
          </p:nvPr>
        </p:nvSpPr>
        <p:spPr>
          <a:xfrm>
            <a:off x="508000" y="488"/>
            <a:ext cx="2362200" cy="9143512"/>
          </a:xfrm>
          <a:custGeom>
            <a:avLst/>
            <a:gdLst>
              <a:gd name="connsiteX0" fmla="*/ 0 w 2362200"/>
              <a:gd name="connsiteY0" fmla="*/ 0 h 9143512"/>
              <a:gd name="connsiteX1" fmla="*/ 2362200 w 2362200"/>
              <a:gd name="connsiteY1" fmla="*/ 0 h 9143512"/>
              <a:gd name="connsiteX2" fmla="*/ 2362200 w 2362200"/>
              <a:gd name="connsiteY2" fmla="*/ 9143512 h 9143512"/>
              <a:gd name="connsiteX3" fmla="*/ 0 w 2362200"/>
              <a:gd name="connsiteY3" fmla="*/ 9143512 h 9143512"/>
            </a:gdLst>
            <a:ahLst/>
            <a:cxnLst>
              <a:cxn ang="0">
                <a:pos x="connsiteX0" y="connsiteY0"/>
              </a:cxn>
              <a:cxn ang="0">
                <a:pos x="connsiteX1" y="connsiteY1"/>
              </a:cxn>
              <a:cxn ang="0">
                <a:pos x="connsiteX2" y="connsiteY2"/>
              </a:cxn>
              <a:cxn ang="0">
                <a:pos x="connsiteX3" y="connsiteY3"/>
              </a:cxn>
            </a:cxnLst>
            <a:rect l="l" t="t" r="r" b="b"/>
            <a:pathLst>
              <a:path w="2362200" h="9143512">
                <a:moveTo>
                  <a:pt x="0" y="0"/>
                </a:moveTo>
                <a:lnTo>
                  <a:pt x="2362200" y="0"/>
                </a:lnTo>
                <a:lnTo>
                  <a:pt x="2362200" y="9143512"/>
                </a:lnTo>
                <a:lnTo>
                  <a:pt x="0" y="9143512"/>
                </a:lnTo>
                <a:close/>
              </a:path>
            </a:pathLst>
          </a:custGeom>
          <a:solidFill>
            <a:srgbClr val="DDDDDD"/>
          </a:solidFill>
        </p:spPr>
        <p:txBody>
          <a:bodyPr wrap="square">
            <a:noAutofit/>
          </a:bodyPr>
          <a:lstStyle/>
          <a:p>
            <a:endParaRPr lang="en-US"/>
          </a:p>
        </p:txBody>
      </p:sp>
    </p:spTree>
    <p:extLst>
      <p:ext uri="{BB962C8B-B14F-4D97-AF65-F5344CB8AC3E}">
        <p14:creationId xmlns:p14="http://schemas.microsoft.com/office/powerpoint/2010/main" val="4025331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Rectangle 9"/>
          <p:cNvSpPr/>
          <p:nvPr userDrawn="1"/>
        </p:nvSpPr>
        <p:spPr>
          <a:xfrm>
            <a:off x="0" y="488"/>
            <a:ext cx="9423400" cy="9143512"/>
          </a:xfrm>
          <a:prstGeom prst="rect">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1066800"/>
            <a:ext cx="234462" cy="7010400"/>
          </a:xfrm>
          <a:prstGeom prst="rect">
            <a:avLst/>
          </a:prstGeom>
          <a:solidFill>
            <a:srgbClr val="B67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title" hasCustomPrompt="1"/>
          </p:nvPr>
        </p:nvSpPr>
        <p:spPr>
          <a:xfrm>
            <a:off x="2104781" y="762000"/>
            <a:ext cx="5213838" cy="609599"/>
          </a:xfrm>
        </p:spPr>
        <p:txBody>
          <a:bodyPr>
            <a:noAutofit/>
          </a:bodyPr>
          <a:lstStyle>
            <a:lvl1pPr algn="ctr">
              <a:defRPr sz="4400" b="1">
                <a:solidFill>
                  <a:schemeClr val="bg1"/>
                </a:solidFill>
              </a:defRPr>
            </a:lvl1pPr>
          </a:lstStyle>
          <a:p>
            <a:r>
              <a:rPr lang="ro-RO"/>
              <a:t>OUR </a:t>
            </a:r>
            <a:r>
              <a:rPr lang="en-US"/>
              <a:t>TEAM</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84140" y="7497859"/>
            <a:ext cx="2538989" cy="1673355"/>
          </a:xfrm>
          <a:prstGeom prst="rect">
            <a:avLst/>
          </a:prstGeom>
        </p:spPr>
      </p:pic>
      <p:sp>
        <p:nvSpPr>
          <p:cNvPr id="13" name="Picture Placeholder 12"/>
          <p:cNvSpPr>
            <a:spLocks noGrp="1"/>
          </p:cNvSpPr>
          <p:nvPr>
            <p:ph type="pic" sz="quarter" idx="10"/>
          </p:nvPr>
        </p:nvSpPr>
        <p:spPr>
          <a:xfrm>
            <a:off x="8661400" y="685800"/>
            <a:ext cx="2221524" cy="2221524"/>
          </a:xfrm>
          <a:custGeom>
            <a:avLst/>
            <a:gdLst>
              <a:gd name="connsiteX0" fmla="*/ 1110762 w 2221524"/>
              <a:gd name="connsiteY0" fmla="*/ 0 h 2221524"/>
              <a:gd name="connsiteX1" fmla="*/ 2221524 w 2221524"/>
              <a:gd name="connsiteY1" fmla="*/ 1110762 h 2221524"/>
              <a:gd name="connsiteX2" fmla="*/ 1110762 w 2221524"/>
              <a:gd name="connsiteY2" fmla="*/ 2221524 h 2221524"/>
              <a:gd name="connsiteX3" fmla="*/ 0 w 2221524"/>
              <a:gd name="connsiteY3" fmla="*/ 1110762 h 2221524"/>
              <a:gd name="connsiteX4" fmla="*/ 1110762 w 2221524"/>
              <a:gd name="connsiteY4" fmla="*/ 0 h 2221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524" h="2221524">
                <a:moveTo>
                  <a:pt x="1110762" y="0"/>
                </a:moveTo>
                <a:cubicBezTo>
                  <a:pt x="1724219" y="0"/>
                  <a:pt x="2221524" y="497305"/>
                  <a:pt x="2221524" y="1110762"/>
                </a:cubicBezTo>
                <a:cubicBezTo>
                  <a:pt x="2221524" y="1724219"/>
                  <a:pt x="1724219" y="2221524"/>
                  <a:pt x="1110762" y="2221524"/>
                </a:cubicBezTo>
                <a:cubicBezTo>
                  <a:pt x="497305" y="2221524"/>
                  <a:pt x="0" y="1724219"/>
                  <a:pt x="0" y="1110762"/>
                </a:cubicBezTo>
                <a:cubicBezTo>
                  <a:pt x="0" y="497305"/>
                  <a:pt x="497305" y="0"/>
                  <a:pt x="1110762" y="0"/>
                </a:cubicBezTo>
                <a:close/>
              </a:path>
            </a:pathLst>
          </a:custGeom>
          <a:solidFill>
            <a:srgbClr val="DDDDDD"/>
          </a:solidFill>
        </p:spPr>
        <p:txBody>
          <a:bodyPr wrap="square">
            <a:noAutofit/>
          </a:bodyPr>
          <a:lstStyle/>
          <a:p>
            <a:endParaRPr lang="en-US"/>
          </a:p>
        </p:txBody>
      </p:sp>
      <p:sp>
        <p:nvSpPr>
          <p:cNvPr id="14" name="Picture Placeholder 13"/>
          <p:cNvSpPr>
            <a:spLocks noGrp="1"/>
          </p:cNvSpPr>
          <p:nvPr>
            <p:ph type="pic" sz="quarter" idx="11"/>
          </p:nvPr>
        </p:nvSpPr>
        <p:spPr>
          <a:xfrm>
            <a:off x="8661400" y="3200400"/>
            <a:ext cx="2221524" cy="2221524"/>
          </a:xfrm>
          <a:custGeom>
            <a:avLst/>
            <a:gdLst>
              <a:gd name="connsiteX0" fmla="*/ 1110762 w 2221524"/>
              <a:gd name="connsiteY0" fmla="*/ 0 h 2221524"/>
              <a:gd name="connsiteX1" fmla="*/ 2221524 w 2221524"/>
              <a:gd name="connsiteY1" fmla="*/ 1110762 h 2221524"/>
              <a:gd name="connsiteX2" fmla="*/ 1110762 w 2221524"/>
              <a:gd name="connsiteY2" fmla="*/ 2221524 h 2221524"/>
              <a:gd name="connsiteX3" fmla="*/ 0 w 2221524"/>
              <a:gd name="connsiteY3" fmla="*/ 1110762 h 2221524"/>
              <a:gd name="connsiteX4" fmla="*/ 1110762 w 2221524"/>
              <a:gd name="connsiteY4" fmla="*/ 0 h 2221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524" h="2221524">
                <a:moveTo>
                  <a:pt x="1110762" y="0"/>
                </a:moveTo>
                <a:cubicBezTo>
                  <a:pt x="1724219" y="0"/>
                  <a:pt x="2221524" y="497305"/>
                  <a:pt x="2221524" y="1110762"/>
                </a:cubicBezTo>
                <a:cubicBezTo>
                  <a:pt x="2221524" y="1724219"/>
                  <a:pt x="1724219" y="2221524"/>
                  <a:pt x="1110762" y="2221524"/>
                </a:cubicBezTo>
                <a:cubicBezTo>
                  <a:pt x="497305" y="2221524"/>
                  <a:pt x="0" y="1724219"/>
                  <a:pt x="0" y="1110762"/>
                </a:cubicBezTo>
                <a:cubicBezTo>
                  <a:pt x="0" y="497305"/>
                  <a:pt x="497305" y="0"/>
                  <a:pt x="1110762" y="0"/>
                </a:cubicBezTo>
                <a:close/>
              </a:path>
            </a:pathLst>
          </a:custGeom>
          <a:solidFill>
            <a:srgbClr val="DDDDDD"/>
          </a:solidFill>
        </p:spPr>
        <p:txBody>
          <a:bodyPr wrap="square">
            <a:noAutofit/>
          </a:bodyPr>
          <a:lstStyle/>
          <a:p>
            <a:endParaRPr lang="en-US"/>
          </a:p>
        </p:txBody>
      </p:sp>
      <p:sp>
        <p:nvSpPr>
          <p:cNvPr id="15" name="Picture Placeholder 14"/>
          <p:cNvSpPr>
            <a:spLocks noGrp="1"/>
          </p:cNvSpPr>
          <p:nvPr>
            <p:ph type="pic" sz="quarter" idx="12"/>
          </p:nvPr>
        </p:nvSpPr>
        <p:spPr>
          <a:xfrm>
            <a:off x="8661400" y="5715000"/>
            <a:ext cx="2221524" cy="2221524"/>
          </a:xfrm>
          <a:custGeom>
            <a:avLst/>
            <a:gdLst>
              <a:gd name="connsiteX0" fmla="*/ 1110762 w 2221524"/>
              <a:gd name="connsiteY0" fmla="*/ 0 h 2221524"/>
              <a:gd name="connsiteX1" fmla="*/ 2221524 w 2221524"/>
              <a:gd name="connsiteY1" fmla="*/ 1110762 h 2221524"/>
              <a:gd name="connsiteX2" fmla="*/ 1110762 w 2221524"/>
              <a:gd name="connsiteY2" fmla="*/ 2221524 h 2221524"/>
              <a:gd name="connsiteX3" fmla="*/ 0 w 2221524"/>
              <a:gd name="connsiteY3" fmla="*/ 1110762 h 2221524"/>
              <a:gd name="connsiteX4" fmla="*/ 1110762 w 2221524"/>
              <a:gd name="connsiteY4" fmla="*/ 0 h 2221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524" h="2221524">
                <a:moveTo>
                  <a:pt x="1110762" y="0"/>
                </a:moveTo>
                <a:cubicBezTo>
                  <a:pt x="1724219" y="0"/>
                  <a:pt x="2221524" y="497305"/>
                  <a:pt x="2221524" y="1110762"/>
                </a:cubicBezTo>
                <a:cubicBezTo>
                  <a:pt x="2221524" y="1724219"/>
                  <a:pt x="1724219" y="2221524"/>
                  <a:pt x="1110762" y="2221524"/>
                </a:cubicBezTo>
                <a:cubicBezTo>
                  <a:pt x="497305" y="2221524"/>
                  <a:pt x="0" y="1724219"/>
                  <a:pt x="0" y="1110762"/>
                </a:cubicBezTo>
                <a:cubicBezTo>
                  <a:pt x="0" y="497305"/>
                  <a:pt x="497305" y="0"/>
                  <a:pt x="1110762" y="0"/>
                </a:cubicBezTo>
                <a:close/>
              </a:path>
            </a:pathLst>
          </a:custGeom>
          <a:solidFill>
            <a:srgbClr val="DDDDDD"/>
          </a:solidFill>
        </p:spPr>
        <p:txBody>
          <a:bodyPr wrap="square">
            <a:noAutofit/>
          </a:bodyPr>
          <a:lstStyle/>
          <a:p>
            <a:endParaRPr lang="en-US"/>
          </a:p>
        </p:txBody>
      </p:sp>
    </p:spTree>
    <p:extLst>
      <p:ext uri="{BB962C8B-B14F-4D97-AF65-F5344CB8AC3E}">
        <p14:creationId xmlns:p14="http://schemas.microsoft.com/office/powerpoint/2010/main" val="2931844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5109253" y="0"/>
            <a:ext cx="11137958" cy="9154056"/>
          </a:xfrm>
          <a:custGeom>
            <a:avLst/>
            <a:gdLst>
              <a:gd name="connsiteX0" fmla="*/ 0 w 11137958"/>
              <a:gd name="connsiteY0" fmla="*/ 0 h 9154056"/>
              <a:gd name="connsiteX1" fmla="*/ 11137958 w 11137958"/>
              <a:gd name="connsiteY1" fmla="*/ 0 h 9154056"/>
              <a:gd name="connsiteX2" fmla="*/ 11137958 w 11137958"/>
              <a:gd name="connsiteY2" fmla="*/ 9154056 h 9154056"/>
              <a:gd name="connsiteX3" fmla="*/ 0 w 11137958"/>
              <a:gd name="connsiteY3" fmla="*/ 9154056 h 9154056"/>
            </a:gdLst>
            <a:ahLst/>
            <a:cxnLst>
              <a:cxn ang="0">
                <a:pos x="connsiteX0" y="connsiteY0"/>
              </a:cxn>
              <a:cxn ang="0">
                <a:pos x="connsiteX1" y="connsiteY1"/>
              </a:cxn>
              <a:cxn ang="0">
                <a:pos x="connsiteX2" y="connsiteY2"/>
              </a:cxn>
              <a:cxn ang="0">
                <a:pos x="connsiteX3" y="connsiteY3"/>
              </a:cxn>
            </a:cxnLst>
            <a:rect l="l" t="t" r="r" b="b"/>
            <a:pathLst>
              <a:path w="11137958" h="9154056">
                <a:moveTo>
                  <a:pt x="0" y="0"/>
                </a:moveTo>
                <a:lnTo>
                  <a:pt x="11137958" y="0"/>
                </a:lnTo>
                <a:lnTo>
                  <a:pt x="11137958" y="9154056"/>
                </a:lnTo>
                <a:lnTo>
                  <a:pt x="0" y="9154056"/>
                </a:lnTo>
                <a:close/>
              </a:path>
            </a:pathLst>
          </a:custGeom>
          <a:solidFill>
            <a:srgbClr val="DDDDDD"/>
          </a:solidFill>
        </p:spPr>
        <p:txBody>
          <a:bodyPr wrap="square">
            <a:noAutofit/>
          </a:bodyPr>
          <a:lstStyle/>
          <a:p>
            <a:endParaRPr lang="en-US"/>
          </a:p>
        </p:txBody>
      </p:sp>
    </p:spTree>
    <p:extLst>
      <p:ext uri="{BB962C8B-B14F-4D97-AF65-F5344CB8AC3E}">
        <p14:creationId xmlns:p14="http://schemas.microsoft.com/office/powerpoint/2010/main" val="3920340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84140" y="7497859"/>
            <a:ext cx="2538989" cy="1673355"/>
          </a:xfrm>
          <a:prstGeom prst="rect">
            <a:avLst/>
          </a:prstGeom>
        </p:spPr>
      </p:pic>
      <p:sp>
        <p:nvSpPr>
          <p:cNvPr id="7" name="Picture Placeholder 6"/>
          <p:cNvSpPr>
            <a:spLocks noGrp="1"/>
          </p:cNvSpPr>
          <p:nvPr>
            <p:ph type="pic" sz="quarter" idx="10"/>
          </p:nvPr>
        </p:nvSpPr>
        <p:spPr>
          <a:xfrm>
            <a:off x="0" y="584263"/>
            <a:ext cx="16391375" cy="3682407"/>
          </a:xfrm>
          <a:custGeom>
            <a:avLst/>
            <a:gdLst>
              <a:gd name="connsiteX0" fmla="*/ 0 w 16391375"/>
              <a:gd name="connsiteY0" fmla="*/ 0 h 3682407"/>
              <a:gd name="connsiteX1" fmla="*/ 16391375 w 16391375"/>
              <a:gd name="connsiteY1" fmla="*/ 0 h 3682407"/>
              <a:gd name="connsiteX2" fmla="*/ 16391375 w 16391375"/>
              <a:gd name="connsiteY2" fmla="*/ 3682407 h 3682407"/>
              <a:gd name="connsiteX3" fmla="*/ 0 w 16391375"/>
              <a:gd name="connsiteY3" fmla="*/ 3682407 h 3682407"/>
            </a:gdLst>
            <a:ahLst/>
            <a:cxnLst>
              <a:cxn ang="0">
                <a:pos x="connsiteX0" y="connsiteY0"/>
              </a:cxn>
              <a:cxn ang="0">
                <a:pos x="connsiteX1" y="connsiteY1"/>
              </a:cxn>
              <a:cxn ang="0">
                <a:pos x="connsiteX2" y="connsiteY2"/>
              </a:cxn>
              <a:cxn ang="0">
                <a:pos x="connsiteX3" y="connsiteY3"/>
              </a:cxn>
            </a:cxnLst>
            <a:rect l="l" t="t" r="r" b="b"/>
            <a:pathLst>
              <a:path w="16391375" h="3682407">
                <a:moveTo>
                  <a:pt x="0" y="0"/>
                </a:moveTo>
                <a:lnTo>
                  <a:pt x="16391375" y="0"/>
                </a:lnTo>
                <a:lnTo>
                  <a:pt x="16391375" y="3682407"/>
                </a:lnTo>
                <a:lnTo>
                  <a:pt x="0" y="3682407"/>
                </a:lnTo>
                <a:close/>
              </a:path>
            </a:pathLst>
          </a:custGeom>
          <a:solidFill>
            <a:srgbClr val="DDDDDD"/>
          </a:solidFill>
        </p:spPr>
        <p:txBody>
          <a:bodyPr wrap="square">
            <a:noAutofit/>
          </a:bodyPr>
          <a:lstStyle/>
          <a:p>
            <a:endParaRPr lang="en-US"/>
          </a:p>
        </p:txBody>
      </p:sp>
    </p:spTree>
    <p:extLst>
      <p:ext uri="{BB962C8B-B14F-4D97-AF65-F5344CB8AC3E}">
        <p14:creationId xmlns:p14="http://schemas.microsoft.com/office/powerpoint/2010/main" val="346869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84140" y="7497859"/>
            <a:ext cx="2538989" cy="1673355"/>
          </a:xfrm>
          <a:prstGeom prst="rect">
            <a:avLst/>
          </a:prstGeom>
        </p:spPr>
      </p:pic>
      <p:sp>
        <p:nvSpPr>
          <p:cNvPr id="7" name="Picture Placeholder 6"/>
          <p:cNvSpPr>
            <a:spLocks noGrp="1"/>
          </p:cNvSpPr>
          <p:nvPr>
            <p:ph type="pic" sz="quarter" idx="10"/>
          </p:nvPr>
        </p:nvSpPr>
        <p:spPr>
          <a:xfrm>
            <a:off x="1" y="228600"/>
            <a:ext cx="16256000" cy="4190999"/>
          </a:xfrm>
          <a:custGeom>
            <a:avLst/>
            <a:gdLst>
              <a:gd name="connsiteX0" fmla="*/ 0 w 16391375"/>
              <a:gd name="connsiteY0" fmla="*/ 0 h 3682407"/>
              <a:gd name="connsiteX1" fmla="*/ 16391375 w 16391375"/>
              <a:gd name="connsiteY1" fmla="*/ 0 h 3682407"/>
              <a:gd name="connsiteX2" fmla="*/ 16391375 w 16391375"/>
              <a:gd name="connsiteY2" fmla="*/ 3682407 h 3682407"/>
              <a:gd name="connsiteX3" fmla="*/ 0 w 16391375"/>
              <a:gd name="connsiteY3" fmla="*/ 3682407 h 3682407"/>
            </a:gdLst>
            <a:ahLst/>
            <a:cxnLst>
              <a:cxn ang="0">
                <a:pos x="connsiteX0" y="connsiteY0"/>
              </a:cxn>
              <a:cxn ang="0">
                <a:pos x="connsiteX1" y="connsiteY1"/>
              </a:cxn>
              <a:cxn ang="0">
                <a:pos x="connsiteX2" y="connsiteY2"/>
              </a:cxn>
              <a:cxn ang="0">
                <a:pos x="connsiteX3" y="connsiteY3"/>
              </a:cxn>
            </a:cxnLst>
            <a:rect l="l" t="t" r="r" b="b"/>
            <a:pathLst>
              <a:path w="16391375" h="3682407">
                <a:moveTo>
                  <a:pt x="0" y="0"/>
                </a:moveTo>
                <a:lnTo>
                  <a:pt x="16391375" y="0"/>
                </a:lnTo>
                <a:lnTo>
                  <a:pt x="16391375" y="3682407"/>
                </a:lnTo>
                <a:lnTo>
                  <a:pt x="0" y="3682407"/>
                </a:lnTo>
                <a:close/>
              </a:path>
            </a:pathLst>
          </a:custGeom>
          <a:solidFill>
            <a:srgbClr val="DDDDDD"/>
          </a:solidFill>
        </p:spPr>
        <p:txBody>
          <a:bodyPr wrap="square">
            <a:noAutofit/>
          </a:bodyPr>
          <a:lstStyle/>
          <a:p>
            <a:endParaRPr lang="en-US"/>
          </a:p>
        </p:txBody>
      </p:sp>
    </p:spTree>
    <p:extLst>
      <p:ext uri="{BB962C8B-B14F-4D97-AF65-F5344CB8AC3E}">
        <p14:creationId xmlns:p14="http://schemas.microsoft.com/office/powerpoint/2010/main" val="1085739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6" name="object 2"/>
          <p:cNvSpPr/>
          <p:nvPr userDrawn="1"/>
        </p:nvSpPr>
        <p:spPr>
          <a:xfrm>
            <a:off x="3063138" y="6713670"/>
            <a:ext cx="2188827" cy="2188826"/>
          </a:xfrm>
          <a:custGeom>
            <a:avLst/>
            <a:gdLst/>
            <a:ahLst/>
            <a:cxnLst/>
            <a:rect l="l" t="t" r="r" b="b"/>
            <a:pathLst>
              <a:path w="1576070" h="1576070">
                <a:moveTo>
                  <a:pt x="787971" y="0"/>
                </a:moveTo>
                <a:lnTo>
                  <a:pt x="0" y="787958"/>
                </a:lnTo>
                <a:lnTo>
                  <a:pt x="787971" y="1575930"/>
                </a:lnTo>
                <a:lnTo>
                  <a:pt x="1575943" y="787958"/>
                </a:lnTo>
                <a:lnTo>
                  <a:pt x="787971" y="0"/>
                </a:lnTo>
                <a:close/>
              </a:path>
            </a:pathLst>
          </a:custGeom>
          <a:solidFill>
            <a:schemeClr val="accent2">
              <a:lumMod val="20000"/>
              <a:lumOff val="80000"/>
            </a:schemeClr>
          </a:solidFill>
        </p:spPr>
        <p:txBody>
          <a:bodyPr wrap="square" lIns="0" tIns="0" rIns="0" bIns="0" rtlCol="0"/>
          <a:lstStyle/>
          <a:p>
            <a:endParaRPr/>
          </a:p>
        </p:txBody>
      </p:sp>
      <p:sp>
        <p:nvSpPr>
          <p:cNvPr id="7" name="object 3"/>
          <p:cNvSpPr/>
          <p:nvPr userDrawn="1"/>
        </p:nvSpPr>
        <p:spPr>
          <a:xfrm>
            <a:off x="1171525" y="4024745"/>
            <a:ext cx="3783266" cy="3783266"/>
          </a:xfrm>
          <a:custGeom>
            <a:avLst/>
            <a:gdLst/>
            <a:ahLst/>
            <a:cxnLst/>
            <a:rect l="l" t="t" r="r" b="b"/>
            <a:pathLst>
              <a:path w="2724150" h="2724150">
                <a:moveTo>
                  <a:pt x="1362062" y="0"/>
                </a:moveTo>
                <a:lnTo>
                  <a:pt x="0" y="1362075"/>
                </a:lnTo>
                <a:lnTo>
                  <a:pt x="1362062" y="2724124"/>
                </a:lnTo>
                <a:lnTo>
                  <a:pt x="2724137" y="1362075"/>
                </a:lnTo>
                <a:lnTo>
                  <a:pt x="1362062" y="0"/>
                </a:lnTo>
                <a:close/>
              </a:path>
            </a:pathLst>
          </a:custGeom>
          <a:solidFill>
            <a:schemeClr val="accent2"/>
          </a:solidFill>
        </p:spPr>
        <p:txBody>
          <a:bodyPr wrap="square" lIns="0" tIns="0" rIns="0" bIns="0" rtlCol="0"/>
          <a:lstStyle/>
          <a:p>
            <a:endParaRPr/>
          </a:p>
        </p:txBody>
      </p:sp>
      <p:sp>
        <p:nvSpPr>
          <p:cNvPr id="8" name="object 4"/>
          <p:cNvSpPr/>
          <p:nvPr userDrawn="1"/>
        </p:nvSpPr>
        <p:spPr>
          <a:xfrm>
            <a:off x="3063140" y="2133127"/>
            <a:ext cx="3783266" cy="3783266"/>
          </a:xfrm>
          <a:custGeom>
            <a:avLst/>
            <a:gdLst/>
            <a:ahLst/>
            <a:cxnLst/>
            <a:rect l="l" t="t" r="r" b="b"/>
            <a:pathLst>
              <a:path w="2724150" h="2724150">
                <a:moveTo>
                  <a:pt x="1362075" y="0"/>
                </a:moveTo>
                <a:lnTo>
                  <a:pt x="0" y="1362062"/>
                </a:lnTo>
                <a:lnTo>
                  <a:pt x="1362075" y="2724137"/>
                </a:lnTo>
                <a:lnTo>
                  <a:pt x="2724137" y="1362062"/>
                </a:lnTo>
                <a:lnTo>
                  <a:pt x="1362075" y="0"/>
                </a:lnTo>
                <a:close/>
              </a:path>
            </a:pathLst>
          </a:custGeom>
          <a:solidFill>
            <a:schemeClr val="accent1"/>
          </a:solidFill>
        </p:spPr>
        <p:txBody>
          <a:bodyPr wrap="square" lIns="0" tIns="0" rIns="0" bIns="0" rtlCol="0"/>
          <a:lstStyle/>
          <a:p>
            <a:endParaRPr/>
          </a:p>
        </p:txBody>
      </p:sp>
      <p:sp>
        <p:nvSpPr>
          <p:cNvPr id="12" name="object 5"/>
          <p:cNvSpPr/>
          <p:nvPr userDrawn="1"/>
        </p:nvSpPr>
        <p:spPr>
          <a:xfrm>
            <a:off x="1171525" y="241504"/>
            <a:ext cx="3783266" cy="3783266"/>
          </a:xfrm>
          <a:custGeom>
            <a:avLst/>
            <a:gdLst/>
            <a:ahLst/>
            <a:cxnLst/>
            <a:rect l="l" t="t" r="r" b="b"/>
            <a:pathLst>
              <a:path w="2724150" h="2724150">
                <a:moveTo>
                  <a:pt x="1362062" y="0"/>
                </a:moveTo>
                <a:lnTo>
                  <a:pt x="0" y="1362075"/>
                </a:lnTo>
                <a:lnTo>
                  <a:pt x="1362062" y="2724137"/>
                </a:lnTo>
                <a:lnTo>
                  <a:pt x="2724137" y="1362075"/>
                </a:lnTo>
                <a:lnTo>
                  <a:pt x="1362062" y="0"/>
                </a:lnTo>
                <a:close/>
              </a:path>
            </a:pathLst>
          </a:custGeom>
          <a:solidFill>
            <a:schemeClr val="accent3"/>
          </a:solidFill>
        </p:spPr>
        <p:txBody>
          <a:bodyPr wrap="square" lIns="0" tIns="0" rIns="0" bIns="0" rtlCol="0"/>
          <a:lstStyle/>
          <a:p>
            <a:endParaRPr/>
          </a:p>
        </p:txBody>
      </p:sp>
      <p:sp>
        <p:nvSpPr>
          <p:cNvPr id="13" name="object 6"/>
          <p:cNvSpPr/>
          <p:nvPr userDrawn="1"/>
        </p:nvSpPr>
        <p:spPr>
          <a:xfrm>
            <a:off x="196907" y="1158512"/>
            <a:ext cx="5733103" cy="5733103"/>
          </a:xfrm>
          <a:custGeom>
            <a:avLst/>
            <a:gdLst/>
            <a:ahLst/>
            <a:cxnLst/>
            <a:rect l="l" t="t" r="r" b="b"/>
            <a:pathLst>
              <a:path w="4128135" h="4128135">
                <a:moveTo>
                  <a:pt x="2063838" y="0"/>
                </a:moveTo>
                <a:lnTo>
                  <a:pt x="0" y="2063838"/>
                </a:lnTo>
                <a:lnTo>
                  <a:pt x="2063838" y="4127690"/>
                </a:lnTo>
                <a:lnTo>
                  <a:pt x="4127690" y="2063838"/>
                </a:lnTo>
                <a:lnTo>
                  <a:pt x="2063838" y="0"/>
                </a:lnTo>
                <a:close/>
              </a:path>
            </a:pathLst>
          </a:custGeom>
          <a:solidFill>
            <a:srgbClr val="FFFFFF"/>
          </a:solidFill>
        </p:spPr>
        <p:txBody>
          <a:bodyPr wrap="square" lIns="0" tIns="0" rIns="0" bIns="0" rtlCol="0"/>
          <a:lstStyle/>
          <a:p>
            <a:endParaRPr/>
          </a:p>
        </p:txBody>
      </p:sp>
      <p:sp>
        <p:nvSpPr>
          <p:cNvPr id="15" name="object 8"/>
          <p:cNvSpPr/>
          <p:nvPr userDrawn="1"/>
        </p:nvSpPr>
        <p:spPr>
          <a:xfrm>
            <a:off x="6660225" y="624148"/>
            <a:ext cx="1652643" cy="1652643"/>
          </a:xfrm>
          <a:custGeom>
            <a:avLst/>
            <a:gdLst/>
            <a:ahLst/>
            <a:cxnLst/>
            <a:rect l="l" t="t" r="r" b="b"/>
            <a:pathLst>
              <a:path w="1189990" h="1189989">
                <a:moveTo>
                  <a:pt x="594842" y="0"/>
                </a:moveTo>
                <a:lnTo>
                  <a:pt x="546057" y="1971"/>
                </a:lnTo>
                <a:lnTo>
                  <a:pt x="498358" y="7785"/>
                </a:lnTo>
                <a:lnTo>
                  <a:pt x="451898" y="17286"/>
                </a:lnTo>
                <a:lnTo>
                  <a:pt x="406830" y="30324"/>
                </a:lnTo>
                <a:lnTo>
                  <a:pt x="363307" y="46743"/>
                </a:lnTo>
                <a:lnTo>
                  <a:pt x="321483" y="66392"/>
                </a:lnTo>
                <a:lnTo>
                  <a:pt x="281510" y="89117"/>
                </a:lnTo>
                <a:lnTo>
                  <a:pt x="243541" y="114765"/>
                </a:lnTo>
                <a:lnTo>
                  <a:pt x="207730" y="143183"/>
                </a:lnTo>
                <a:lnTo>
                  <a:pt x="174229" y="174218"/>
                </a:lnTo>
                <a:lnTo>
                  <a:pt x="143193" y="207717"/>
                </a:lnTo>
                <a:lnTo>
                  <a:pt x="114773" y="243527"/>
                </a:lnTo>
                <a:lnTo>
                  <a:pt x="89123" y="281495"/>
                </a:lnTo>
                <a:lnTo>
                  <a:pt x="66397" y="321467"/>
                </a:lnTo>
                <a:lnTo>
                  <a:pt x="46747" y="363291"/>
                </a:lnTo>
                <a:lnTo>
                  <a:pt x="30326" y="406814"/>
                </a:lnTo>
                <a:lnTo>
                  <a:pt x="17288" y="451882"/>
                </a:lnTo>
                <a:lnTo>
                  <a:pt x="7785" y="498343"/>
                </a:lnTo>
                <a:lnTo>
                  <a:pt x="1971" y="546043"/>
                </a:lnTo>
                <a:lnTo>
                  <a:pt x="0" y="594829"/>
                </a:lnTo>
                <a:lnTo>
                  <a:pt x="1971" y="643616"/>
                </a:lnTo>
                <a:lnTo>
                  <a:pt x="7785" y="691316"/>
                </a:lnTo>
                <a:lnTo>
                  <a:pt x="17288" y="737777"/>
                </a:lnTo>
                <a:lnTo>
                  <a:pt x="30326" y="782845"/>
                </a:lnTo>
                <a:lnTo>
                  <a:pt x="46747" y="826367"/>
                </a:lnTo>
                <a:lnTo>
                  <a:pt x="66397" y="868192"/>
                </a:lnTo>
                <a:lnTo>
                  <a:pt x="89123" y="908164"/>
                </a:lnTo>
                <a:lnTo>
                  <a:pt x="114773" y="946132"/>
                </a:lnTo>
                <a:lnTo>
                  <a:pt x="143193" y="981942"/>
                </a:lnTo>
                <a:lnTo>
                  <a:pt x="174229" y="1015441"/>
                </a:lnTo>
                <a:lnTo>
                  <a:pt x="207730" y="1046476"/>
                </a:lnTo>
                <a:lnTo>
                  <a:pt x="243541" y="1074894"/>
                </a:lnTo>
                <a:lnTo>
                  <a:pt x="281510" y="1100542"/>
                </a:lnTo>
                <a:lnTo>
                  <a:pt x="321483" y="1123267"/>
                </a:lnTo>
                <a:lnTo>
                  <a:pt x="363307" y="1142916"/>
                </a:lnTo>
                <a:lnTo>
                  <a:pt x="406830" y="1159335"/>
                </a:lnTo>
                <a:lnTo>
                  <a:pt x="451898" y="1172372"/>
                </a:lnTo>
                <a:lnTo>
                  <a:pt x="498358" y="1181874"/>
                </a:lnTo>
                <a:lnTo>
                  <a:pt x="546057" y="1187688"/>
                </a:lnTo>
                <a:lnTo>
                  <a:pt x="594842" y="1189659"/>
                </a:lnTo>
                <a:lnTo>
                  <a:pt x="643627" y="1187688"/>
                </a:lnTo>
                <a:lnTo>
                  <a:pt x="691325" y="1181874"/>
                </a:lnTo>
                <a:lnTo>
                  <a:pt x="737785" y="1172372"/>
                </a:lnTo>
                <a:lnTo>
                  <a:pt x="782853" y="1159335"/>
                </a:lnTo>
                <a:lnTo>
                  <a:pt x="826375" y="1142916"/>
                </a:lnTo>
                <a:lnTo>
                  <a:pt x="868199" y="1123267"/>
                </a:lnTo>
                <a:lnTo>
                  <a:pt x="908171" y="1100542"/>
                </a:lnTo>
                <a:lnTo>
                  <a:pt x="946139" y="1074894"/>
                </a:lnTo>
                <a:lnTo>
                  <a:pt x="981949" y="1046476"/>
                </a:lnTo>
                <a:lnTo>
                  <a:pt x="1015449" y="1015441"/>
                </a:lnTo>
                <a:lnTo>
                  <a:pt x="1046484" y="981942"/>
                </a:lnTo>
                <a:lnTo>
                  <a:pt x="1074903" y="946132"/>
                </a:lnTo>
                <a:lnTo>
                  <a:pt x="1100552" y="908164"/>
                </a:lnTo>
                <a:lnTo>
                  <a:pt x="1123277" y="868192"/>
                </a:lnTo>
                <a:lnTo>
                  <a:pt x="1142927" y="826367"/>
                </a:lnTo>
                <a:lnTo>
                  <a:pt x="1159347" y="782845"/>
                </a:lnTo>
                <a:lnTo>
                  <a:pt x="1172384" y="737777"/>
                </a:lnTo>
                <a:lnTo>
                  <a:pt x="1181887" y="691316"/>
                </a:lnTo>
                <a:lnTo>
                  <a:pt x="1187700" y="643616"/>
                </a:lnTo>
                <a:lnTo>
                  <a:pt x="1189672" y="594829"/>
                </a:lnTo>
                <a:lnTo>
                  <a:pt x="1187700" y="546043"/>
                </a:lnTo>
                <a:lnTo>
                  <a:pt x="1181887" y="498343"/>
                </a:lnTo>
                <a:lnTo>
                  <a:pt x="1172384" y="451882"/>
                </a:lnTo>
                <a:lnTo>
                  <a:pt x="1159347" y="406814"/>
                </a:lnTo>
                <a:lnTo>
                  <a:pt x="1142927" y="363291"/>
                </a:lnTo>
                <a:lnTo>
                  <a:pt x="1123277" y="321467"/>
                </a:lnTo>
                <a:lnTo>
                  <a:pt x="1100552" y="281495"/>
                </a:lnTo>
                <a:lnTo>
                  <a:pt x="1074903" y="243527"/>
                </a:lnTo>
                <a:lnTo>
                  <a:pt x="1046484" y="207717"/>
                </a:lnTo>
                <a:lnTo>
                  <a:pt x="1015449" y="174218"/>
                </a:lnTo>
                <a:lnTo>
                  <a:pt x="981949" y="143183"/>
                </a:lnTo>
                <a:lnTo>
                  <a:pt x="946139" y="114765"/>
                </a:lnTo>
                <a:lnTo>
                  <a:pt x="908171" y="89117"/>
                </a:lnTo>
                <a:lnTo>
                  <a:pt x="868199" y="66392"/>
                </a:lnTo>
                <a:lnTo>
                  <a:pt x="826375" y="46743"/>
                </a:lnTo>
                <a:lnTo>
                  <a:pt x="782853" y="30324"/>
                </a:lnTo>
                <a:lnTo>
                  <a:pt x="737785" y="17286"/>
                </a:lnTo>
                <a:lnTo>
                  <a:pt x="691325" y="7785"/>
                </a:lnTo>
                <a:lnTo>
                  <a:pt x="643627" y="1971"/>
                </a:lnTo>
                <a:lnTo>
                  <a:pt x="594842" y="0"/>
                </a:lnTo>
                <a:close/>
              </a:path>
            </a:pathLst>
          </a:custGeom>
          <a:solidFill>
            <a:schemeClr val="accent3"/>
          </a:solidFill>
        </p:spPr>
        <p:txBody>
          <a:bodyPr wrap="square" lIns="0" tIns="0" rIns="0" bIns="0" rtlCol="0"/>
          <a:lstStyle/>
          <a:p>
            <a:endParaRPr/>
          </a:p>
        </p:txBody>
      </p:sp>
      <p:sp>
        <p:nvSpPr>
          <p:cNvPr id="16" name="object 9"/>
          <p:cNvSpPr/>
          <p:nvPr userDrawn="1"/>
        </p:nvSpPr>
        <p:spPr>
          <a:xfrm>
            <a:off x="7542157" y="3198652"/>
            <a:ext cx="1652643" cy="1652643"/>
          </a:xfrm>
          <a:custGeom>
            <a:avLst/>
            <a:gdLst/>
            <a:ahLst/>
            <a:cxnLst/>
            <a:rect l="l" t="t" r="r" b="b"/>
            <a:pathLst>
              <a:path w="1189990" h="1189989">
                <a:moveTo>
                  <a:pt x="594842" y="0"/>
                </a:moveTo>
                <a:lnTo>
                  <a:pt x="546056" y="1971"/>
                </a:lnTo>
                <a:lnTo>
                  <a:pt x="498355" y="7785"/>
                </a:lnTo>
                <a:lnTo>
                  <a:pt x="451894" y="17287"/>
                </a:lnTo>
                <a:lnTo>
                  <a:pt x="406825" y="30325"/>
                </a:lnTo>
                <a:lnTo>
                  <a:pt x="363302" y="46745"/>
                </a:lnTo>
                <a:lnTo>
                  <a:pt x="321477" y="66394"/>
                </a:lnTo>
                <a:lnTo>
                  <a:pt x="281504" y="89120"/>
                </a:lnTo>
                <a:lnTo>
                  <a:pt x="243535" y="114768"/>
                </a:lnTo>
                <a:lnTo>
                  <a:pt x="207724" y="143187"/>
                </a:lnTo>
                <a:lnTo>
                  <a:pt x="174224" y="174223"/>
                </a:lnTo>
                <a:lnTo>
                  <a:pt x="143188" y="207722"/>
                </a:lnTo>
                <a:lnTo>
                  <a:pt x="114769" y="243533"/>
                </a:lnTo>
                <a:lnTo>
                  <a:pt x="89120" y="281500"/>
                </a:lnTo>
                <a:lnTo>
                  <a:pt x="66395" y="321473"/>
                </a:lnTo>
                <a:lnTo>
                  <a:pt x="46745" y="363297"/>
                </a:lnTo>
                <a:lnTo>
                  <a:pt x="30325" y="406819"/>
                </a:lnTo>
                <a:lnTo>
                  <a:pt x="17287" y="451886"/>
                </a:lnTo>
                <a:lnTo>
                  <a:pt x="7785" y="498346"/>
                </a:lnTo>
                <a:lnTo>
                  <a:pt x="1971" y="546045"/>
                </a:lnTo>
                <a:lnTo>
                  <a:pt x="0" y="594829"/>
                </a:lnTo>
                <a:lnTo>
                  <a:pt x="1971" y="643616"/>
                </a:lnTo>
                <a:lnTo>
                  <a:pt x="7785" y="691316"/>
                </a:lnTo>
                <a:lnTo>
                  <a:pt x="17287" y="737777"/>
                </a:lnTo>
                <a:lnTo>
                  <a:pt x="30325" y="782846"/>
                </a:lnTo>
                <a:lnTo>
                  <a:pt x="46745" y="826369"/>
                </a:lnTo>
                <a:lnTo>
                  <a:pt x="66395" y="868194"/>
                </a:lnTo>
                <a:lnTo>
                  <a:pt x="89120" y="908168"/>
                </a:lnTo>
                <a:lnTo>
                  <a:pt x="114769" y="946136"/>
                </a:lnTo>
                <a:lnTo>
                  <a:pt x="143188" y="981947"/>
                </a:lnTo>
                <a:lnTo>
                  <a:pt x="174224" y="1015447"/>
                </a:lnTo>
                <a:lnTo>
                  <a:pt x="207724" y="1046483"/>
                </a:lnTo>
                <a:lnTo>
                  <a:pt x="243535" y="1074902"/>
                </a:lnTo>
                <a:lnTo>
                  <a:pt x="281504" y="1100551"/>
                </a:lnTo>
                <a:lnTo>
                  <a:pt x="321477" y="1123277"/>
                </a:lnTo>
                <a:lnTo>
                  <a:pt x="363302" y="1142926"/>
                </a:lnTo>
                <a:lnTo>
                  <a:pt x="406825" y="1159347"/>
                </a:lnTo>
                <a:lnTo>
                  <a:pt x="451894" y="1172384"/>
                </a:lnTo>
                <a:lnTo>
                  <a:pt x="498355" y="1181887"/>
                </a:lnTo>
                <a:lnTo>
                  <a:pt x="546056" y="1187700"/>
                </a:lnTo>
                <a:lnTo>
                  <a:pt x="594842" y="1189672"/>
                </a:lnTo>
                <a:lnTo>
                  <a:pt x="643627" y="1187700"/>
                </a:lnTo>
                <a:lnTo>
                  <a:pt x="691325" y="1181887"/>
                </a:lnTo>
                <a:lnTo>
                  <a:pt x="737785" y="1172384"/>
                </a:lnTo>
                <a:lnTo>
                  <a:pt x="782853" y="1159347"/>
                </a:lnTo>
                <a:lnTo>
                  <a:pt x="826375" y="1142926"/>
                </a:lnTo>
                <a:lnTo>
                  <a:pt x="868199" y="1123277"/>
                </a:lnTo>
                <a:lnTo>
                  <a:pt x="908171" y="1100551"/>
                </a:lnTo>
                <a:lnTo>
                  <a:pt x="946139" y="1074902"/>
                </a:lnTo>
                <a:lnTo>
                  <a:pt x="981949" y="1046483"/>
                </a:lnTo>
                <a:lnTo>
                  <a:pt x="1015449" y="1015447"/>
                </a:lnTo>
                <a:lnTo>
                  <a:pt x="1046484" y="981947"/>
                </a:lnTo>
                <a:lnTo>
                  <a:pt x="1074903" y="946136"/>
                </a:lnTo>
                <a:lnTo>
                  <a:pt x="1100552" y="908168"/>
                </a:lnTo>
                <a:lnTo>
                  <a:pt x="1123277" y="868194"/>
                </a:lnTo>
                <a:lnTo>
                  <a:pt x="1142927" y="826369"/>
                </a:lnTo>
                <a:lnTo>
                  <a:pt x="1159347" y="782846"/>
                </a:lnTo>
                <a:lnTo>
                  <a:pt x="1172384" y="737777"/>
                </a:lnTo>
                <a:lnTo>
                  <a:pt x="1181887" y="691316"/>
                </a:lnTo>
                <a:lnTo>
                  <a:pt x="1187700" y="643616"/>
                </a:lnTo>
                <a:lnTo>
                  <a:pt x="1189672" y="594829"/>
                </a:lnTo>
                <a:lnTo>
                  <a:pt x="1187700" y="546045"/>
                </a:lnTo>
                <a:lnTo>
                  <a:pt x="1181887" y="498346"/>
                </a:lnTo>
                <a:lnTo>
                  <a:pt x="1172384" y="451886"/>
                </a:lnTo>
                <a:lnTo>
                  <a:pt x="1159347" y="406819"/>
                </a:lnTo>
                <a:lnTo>
                  <a:pt x="1142927" y="363297"/>
                </a:lnTo>
                <a:lnTo>
                  <a:pt x="1123277" y="321473"/>
                </a:lnTo>
                <a:lnTo>
                  <a:pt x="1100552" y="281500"/>
                </a:lnTo>
                <a:lnTo>
                  <a:pt x="1074903" y="243533"/>
                </a:lnTo>
                <a:lnTo>
                  <a:pt x="1046484" y="207722"/>
                </a:lnTo>
                <a:lnTo>
                  <a:pt x="1015449" y="174223"/>
                </a:lnTo>
                <a:lnTo>
                  <a:pt x="981949" y="143187"/>
                </a:lnTo>
                <a:lnTo>
                  <a:pt x="946139" y="114768"/>
                </a:lnTo>
                <a:lnTo>
                  <a:pt x="908171" y="89120"/>
                </a:lnTo>
                <a:lnTo>
                  <a:pt x="868199" y="66394"/>
                </a:lnTo>
                <a:lnTo>
                  <a:pt x="826375" y="46745"/>
                </a:lnTo>
                <a:lnTo>
                  <a:pt x="782853" y="30325"/>
                </a:lnTo>
                <a:lnTo>
                  <a:pt x="737785" y="17287"/>
                </a:lnTo>
                <a:lnTo>
                  <a:pt x="691325" y="7785"/>
                </a:lnTo>
                <a:lnTo>
                  <a:pt x="643627" y="1971"/>
                </a:lnTo>
                <a:lnTo>
                  <a:pt x="594842" y="0"/>
                </a:lnTo>
                <a:close/>
              </a:path>
            </a:pathLst>
          </a:custGeom>
          <a:solidFill>
            <a:schemeClr val="accent1"/>
          </a:solidFill>
        </p:spPr>
        <p:txBody>
          <a:bodyPr wrap="square" lIns="0" tIns="0" rIns="0" bIns="0" rtlCol="0"/>
          <a:lstStyle/>
          <a:p>
            <a:endParaRPr/>
          </a:p>
        </p:txBody>
      </p:sp>
      <p:sp>
        <p:nvSpPr>
          <p:cNvPr id="17" name="object 10"/>
          <p:cNvSpPr/>
          <p:nvPr userDrawn="1"/>
        </p:nvSpPr>
        <p:spPr>
          <a:xfrm>
            <a:off x="6662155" y="5773137"/>
            <a:ext cx="1652643" cy="1652643"/>
          </a:xfrm>
          <a:custGeom>
            <a:avLst/>
            <a:gdLst/>
            <a:ahLst/>
            <a:cxnLst/>
            <a:rect l="l" t="t" r="r" b="b"/>
            <a:pathLst>
              <a:path w="1189990" h="1189989">
                <a:moveTo>
                  <a:pt x="594829" y="0"/>
                </a:moveTo>
                <a:lnTo>
                  <a:pt x="546043" y="1971"/>
                </a:lnTo>
                <a:lnTo>
                  <a:pt x="498343" y="7785"/>
                </a:lnTo>
                <a:lnTo>
                  <a:pt x="451882" y="17287"/>
                </a:lnTo>
                <a:lnTo>
                  <a:pt x="406814" y="30325"/>
                </a:lnTo>
                <a:lnTo>
                  <a:pt x="363291" y="46745"/>
                </a:lnTo>
                <a:lnTo>
                  <a:pt x="321467" y="66395"/>
                </a:lnTo>
                <a:lnTo>
                  <a:pt x="281495" y="89121"/>
                </a:lnTo>
                <a:lnTo>
                  <a:pt x="243527" y="114770"/>
                </a:lnTo>
                <a:lnTo>
                  <a:pt x="207717" y="143190"/>
                </a:lnTo>
                <a:lnTo>
                  <a:pt x="174218" y="174226"/>
                </a:lnTo>
                <a:lnTo>
                  <a:pt x="143183" y="207727"/>
                </a:lnTo>
                <a:lnTo>
                  <a:pt x="114765" y="243538"/>
                </a:lnTo>
                <a:lnTo>
                  <a:pt x="89117" y="281507"/>
                </a:lnTo>
                <a:lnTo>
                  <a:pt x="66392" y="321482"/>
                </a:lnTo>
                <a:lnTo>
                  <a:pt x="46743" y="363307"/>
                </a:lnTo>
                <a:lnTo>
                  <a:pt x="30324" y="406832"/>
                </a:lnTo>
                <a:lnTo>
                  <a:pt x="17286" y="451902"/>
                </a:lnTo>
                <a:lnTo>
                  <a:pt x="7785" y="498365"/>
                </a:lnTo>
                <a:lnTo>
                  <a:pt x="1971" y="546066"/>
                </a:lnTo>
                <a:lnTo>
                  <a:pt x="0" y="594855"/>
                </a:lnTo>
                <a:lnTo>
                  <a:pt x="1971" y="643639"/>
                </a:lnTo>
                <a:lnTo>
                  <a:pt x="7785" y="691338"/>
                </a:lnTo>
                <a:lnTo>
                  <a:pt x="17286" y="737798"/>
                </a:lnTo>
                <a:lnTo>
                  <a:pt x="30324" y="782865"/>
                </a:lnTo>
                <a:lnTo>
                  <a:pt x="46743" y="826388"/>
                </a:lnTo>
                <a:lnTo>
                  <a:pt x="66392" y="868211"/>
                </a:lnTo>
                <a:lnTo>
                  <a:pt x="89117" y="908184"/>
                </a:lnTo>
                <a:lnTo>
                  <a:pt x="114765" y="946152"/>
                </a:lnTo>
                <a:lnTo>
                  <a:pt x="143183" y="981962"/>
                </a:lnTo>
                <a:lnTo>
                  <a:pt x="174218" y="1015461"/>
                </a:lnTo>
                <a:lnTo>
                  <a:pt x="207717" y="1046497"/>
                </a:lnTo>
                <a:lnTo>
                  <a:pt x="243527" y="1074916"/>
                </a:lnTo>
                <a:lnTo>
                  <a:pt x="281495" y="1100564"/>
                </a:lnTo>
                <a:lnTo>
                  <a:pt x="321467" y="1123290"/>
                </a:lnTo>
                <a:lnTo>
                  <a:pt x="363291" y="1142939"/>
                </a:lnTo>
                <a:lnTo>
                  <a:pt x="406814" y="1159359"/>
                </a:lnTo>
                <a:lnTo>
                  <a:pt x="451882" y="1172397"/>
                </a:lnTo>
                <a:lnTo>
                  <a:pt x="498343" y="1181899"/>
                </a:lnTo>
                <a:lnTo>
                  <a:pt x="546043" y="1187713"/>
                </a:lnTo>
                <a:lnTo>
                  <a:pt x="594829" y="1189685"/>
                </a:lnTo>
                <a:lnTo>
                  <a:pt x="643614" y="1187713"/>
                </a:lnTo>
                <a:lnTo>
                  <a:pt x="691313" y="1181899"/>
                </a:lnTo>
                <a:lnTo>
                  <a:pt x="737772" y="1172397"/>
                </a:lnTo>
                <a:lnTo>
                  <a:pt x="782840" y="1159359"/>
                </a:lnTo>
                <a:lnTo>
                  <a:pt x="826362" y="1142939"/>
                </a:lnTo>
                <a:lnTo>
                  <a:pt x="868186" y="1123290"/>
                </a:lnTo>
                <a:lnTo>
                  <a:pt x="908158" y="1100564"/>
                </a:lnTo>
                <a:lnTo>
                  <a:pt x="946126" y="1074916"/>
                </a:lnTo>
                <a:lnTo>
                  <a:pt x="981936" y="1046497"/>
                </a:lnTo>
                <a:lnTo>
                  <a:pt x="1015436" y="1015461"/>
                </a:lnTo>
                <a:lnTo>
                  <a:pt x="1046472" y="981962"/>
                </a:lnTo>
                <a:lnTo>
                  <a:pt x="1074890" y="946152"/>
                </a:lnTo>
                <a:lnTo>
                  <a:pt x="1100539" y="908184"/>
                </a:lnTo>
                <a:lnTo>
                  <a:pt x="1123265" y="868211"/>
                </a:lnTo>
                <a:lnTo>
                  <a:pt x="1142914" y="826388"/>
                </a:lnTo>
                <a:lnTo>
                  <a:pt x="1159334" y="782865"/>
                </a:lnTo>
                <a:lnTo>
                  <a:pt x="1172372" y="737798"/>
                </a:lnTo>
                <a:lnTo>
                  <a:pt x="1181874" y="691338"/>
                </a:lnTo>
                <a:lnTo>
                  <a:pt x="1187687" y="643639"/>
                </a:lnTo>
                <a:lnTo>
                  <a:pt x="1189659" y="594855"/>
                </a:lnTo>
                <a:lnTo>
                  <a:pt x="1187687" y="546066"/>
                </a:lnTo>
                <a:lnTo>
                  <a:pt x="1181874" y="498365"/>
                </a:lnTo>
                <a:lnTo>
                  <a:pt x="1172372" y="451902"/>
                </a:lnTo>
                <a:lnTo>
                  <a:pt x="1159334" y="406832"/>
                </a:lnTo>
                <a:lnTo>
                  <a:pt x="1142914" y="363307"/>
                </a:lnTo>
                <a:lnTo>
                  <a:pt x="1123265" y="321482"/>
                </a:lnTo>
                <a:lnTo>
                  <a:pt x="1100539" y="281507"/>
                </a:lnTo>
                <a:lnTo>
                  <a:pt x="1074890" y="243538"/>
                </a:lnTo>
                <a:lnTo>
                  <a:pt x="1046472" y="207727"/>
                </a:lnTo>
                <a:lnTo>
                  <a:pt x="1015436" y="174226"/>
                </a:lnTo>
                <a:lnTo>
                  <a:pt x="981936" y="143190"/>
                </a:lnTo>
                <a:lnTo>
                  <a:pt x="946126" y="114770"/>
                </a:lnTo>
                <a:lnTo>
                  <a:pt x="908158" y="89121"/>
                </a:lnTo>
                <a:lnTo>
                  <a:pt x="868186" y="66395"/>
                </a:lnTo>
                <a:lnTo>
                  <a:pt x="826362" y="46745"/>
                </a:lnTo>
                <a:lnTo>
                  <a:pt x="782840" y="30325"/>
                </a:lnTo>
                <a:lnTo>
                  <a:pt x="737772" y="17287"/>
                </a:lnTo>
                <a:lnTo>
                  <a:pt x="691313" y="7785"/>
                </a:lnTo>
                <a:lnTo>
                  <a:pt x="643614" y="1971"/>
                </a:lnTo>
                <a:lnTo>
                  <a:pt x="594829" y="0"/>
                </a:lnTo>
                <a:close/>
              </a:path>
            </a:pathLst>
          </a:custGeom>
          <a:solidFill>
            <a:schemeClr val="accent2"/>
          </a:solidFill>
        </p:spPr>
        <p:txBody>
          <a:bodyPr wrap="square" lIns="0" tIns="0" rIns="0" bIns="0" rtlCol="0"/>
          <a:lstStyle/>
          <a:p>
            <a:endParaRPr/>
          </a:p>
        </p:txBody>
      </p:sp>
      <p:pic>
        <p:nvPicPr>
          <p:cNvPr id="28" name="Picture 2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84140" y="7497859"/>
            <a:ext cx="2538989" cy="1673355"/>
          </a:xfrm>
          <a:prstGeom prst="rect">
            <a:avLst/>
          </a:prstGeom>
        </p:spPr>
      </p:pic>
      <p:sp>
        <p:nvSpPr>
          <p:cNvPr id="18" name="Picture Placeholder 17"/>
          <p:cNvSpPr>
            <a:spLocks noGrp="1"/>
          </p:cNvSpPr>
          <p:nvPr>
            <p:ph type="pic" sz="quarter" idx="10"/>
          </p:nvPr>
        </p:nvSpPr>
        <p:spPr>
          <a:xfrm>
            <a:off x="574615" y="1634216"/>
            <a:ext cx="5015922" cy="4898491"/>
          </a:xfrm>
          <a:custGeom>
            <a:avLst/>
            <a:gdLst>
              <a:gd name="connsiteX0" fmla="*/ 2507978 w 5015922"/>
              <a:gd name="connsiteY0" fmla="*/ 0 h 4898491"/>
              <a:gd name="connsiteX1" fmla="*/ 5015922 w 5015922"/>
              <a:gd name="connsiteY1" fmla="*/ 2449245 h 4898491"/>
              <a:gd name="connsiteX2" fmla="*/ 2507978 w 5015922"/>
              <a:gd name="connsiteY2" fmla="*/ 4898491 h 4898491"/>
              <a:gd name="connsiteX3" fmla="*/ 0 w 5015922"/>
              <a:gd name="connsiteY3" fmla="*/ 2449245 h 4898491"/>
            </a:gdLst>
            <a:ahLst/>
            <a:cxnLst>
              <a:cxn ang="0">
                <a:pos x="connsiteX0" y="connsiteY0"/>
              </a:cxn>
              <a:cxn ang="0">
                <a:pos x="connsiteX1" y="connsiteY1"/>
              </a:cxn>
              <a:cxn ang="0">
                <a:pos x="connsiteX2" y="connsiteY2"/>
              </a:cxn>
              <a:cxn ang="0">
                <a:pos x="connsiteX3" y="connsiteY3"/>
              </a:cxn>
            </a:cxnLst>
            <a:rect l="l" t="t" r="r" b="b"/>
            <a:pathLst>
              <a:path w="5015922" h="4898491">
                <a:moveTo>
                  <a:pt x="2507978" y="0"/>
                </a:moveTo>
                <a:lnTo>
                  <a:pt x="5015922" y="2449245"/>
                </a:lnTo>
                <a:lnTo>
                  <a:pt x="2507978" y="4898491"/>
                </a:lnTo>
                <a:lnTo>
                  <a:pt x="0" y="2449245"/>
                </a:lnTo>
                <a:close/>
              </a:path>
            </a:pathLst>
          </a:custGeom>
          <a:solidFill>
            <a:srgbClr val="DDDDDD"/>
          </a:solidFill>
        </p:spPr>
        <p:txBody>
          <a:bodyPr wrap="square">
            <a:noAutofit/>
          </a:bodyPr>
          <a:lstStyle/>
          <a:p>
            <a:endParaRPr lang="en-US"/>
          </a:p>
        </p:txBody>
      </p:sp>
      <p:sp>
        <p:nvSpPr>
          <p:cNvPr id="11" name="Title 1"/>
          <p:cNvSpPr>
            <a:spLocks noGrp="1"/>
          </p:cNvSpPr>
          <p:nvPr userDrawn="1">
            <p:ph type="title" hasCustomPrompt="1"/>
          </p:nvPr>
        </p:nvSpPr>
        <p:spPr>
          <a:xfrm>
            <a:off x="475762" y="4419600"/>
            <a:ext cx="5213838" cy="609599"/>
          </a:xfrm>
        </p:spPr>
        <p:txBody>
          <a:bodyPr>
            <a:noAutofit/>
          </a:bodyPr>
          <a:lstStyle>
            <a:lvl1pPr algn="ctr">
              <a:defRPr sz="4400" b="1">
                <a:solidFill>
                  <a:schemeClr val="accent3"/>
                </a:solidFill>
              </a:defRPr>
            </a:lvl1pPr>
          </a:lstStyle>
          <a:p>
            <a:r>
              <a:rPr lang="ro-RO"/>
              <a:t>OUR MISSION</a:t>
            </a:r>
            <a:endParaRPr lang="en-US"/>
          </a:p>
        </p:txBody>
      </p:sp>
    </p:spTree>
    <p:extLst>
      <p:ext uri="{BB962C8B-B14F-4D97-AF65-F5344CB8AC3E}">
        <p14:creationId xmlns:p14="http://schemas.microsoft.com/office/powerpoint/2010/main" val="1590128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9" name="Rectangle 8"/>
          <p:cNvSpPr/>
          <p:nvPr userDrawn="1"/>
        </p:nvSpPr>
        <p:spPr>
          <a:xfrm>
            <a:off x="0" y="8763000"/>
            <a:ext cx="16256000" cy="3810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74452" y="7010400"/>
            <a:ext cx="2538989" cy="1673355"/>
          </a:xfrm>
          <a:prstGeom prst="rect">
            <a:avLst/>
          </a:prstGeom>
        </p:spPr>
      </p:pic>
      <p:sp>
        <p:nvSpPr>
          <p:cNvPr id="5" name="Rectangle 4"/>
          <p:cNvSpPr/>
          <p:nvPr userDrawn="1"/>
        </p:nvSpPr>
        <p:spPr>
          <a:xfrm>
            <a:off x="1117600" y="0"/>
            <a:ext cx="8534400" cy="15240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1117600" y="3581399"/>
            <a:ext cx="1066800" cy="1143001"/>
          </a:xfrm>
          <a:prstGeom prst="rect">
            <a:avLst/>
          </a:prstGeom>
          <a:solidFill>
            <a:srgbClr val="B67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1117600" y="5295900"/>
            <a:ext cx="1066800" cy="1143001"/>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117600" y="6961413"/>
            <a:ext cx="1066800" cy="1143001"/>
          </a:xfrm>
          <a:prstGeom prst="rect">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346200" y="495300"/>
            <a:ext cx="5105400" cy="533400"/>
          </a:xfrm>
        </p:spPr>
        <p:txBody>
          <a:bodyPr>
            <a:noAutofit/>
          </a:bodyPr>
          <a:lstStyle>
            <a:lvl1pPr>
              <a:defRPr sz="4400" b="1" baseline="0">
                <a:solidFill>
                  <a:schemeClr val="bg1"/>
                </a:solidFill>
              </a:defRPr>
            </a:lvl1pPr>
          </a:lstStyle>
          <a:p>
            <a:r>
              <a:rPr lang="en-US"/>
              <a:t>TITLE HERE</a:t>
            </a:r>
          </a:p>
        </p:txBody>
      </p:sp>
      <p:sp>
        <p:nvSpPr>
          <p:cNvPr id="12" name="Picture Placeholder 11"/>
          <p:cNvSpPr>
            <a:spLocks noGrp="1"/>
          </p:cNvSpPr>
          <p:nvPr>
            <p:ph type="pic" sz="quarter" idx="10"/>
          </p:nvPr>
        </p:nvSpPr>
        <p:spPr>
          <a:xfrm>
            <a:off x="9652000" y="3581400"/>
            <a:ext cx="5366238" cy="4571998"/>
          </a:xfrm>
          <a:custGeom>
            <a:avLst/>
            <a:gdLst>
              <a:gd name="connsiteX0" fmla="*/ 1643770 w 5366238"/>
              <a:gd name="connsiteY0" fmla="*/ 0 h 4571998"/>
              <a:gd name="connsiteX1" fmla="*/ 5366238 w 5366238"/>
              <a:gd name="connsiteY1" fmla="*/ 0 h 4571998"/>
              <a:gd name="connsiteX2" fmla="*/ 5366238 w 5366238"/>
              <a:gd name="connsiteY2" fmla="*/ 2928228 h 4571998"/>
              <a:gd name="connsiteX3" fmla="*/ 3722468 w 5366238"/>
              <a:gd name="connsiteY3" fmla="*/ 4571998 h 4571998"/>
              <a:gd name="connsiteX4" fmla="*/ 0 w 5366238"/>
              <a:gd name="connsiteY4" fmla="*/ 4571998 h 4571998"/>
              <a:gd name="connsiteX5" fmla="*/ 0 w 5366238"/>
              <a:gd name="connsiteY5" fmla="*/ 1643770 h 457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66238" h="4571998">
                <a:moveTo>
                  <a:pt x="1643770" y="0"/>
                </a:moveTo>
                <a:lnTo>
                  <a:pt x="5366238" y="0"/>
                </a:lnTo>
                <a:lnTo>
                  <a:pt x="5366238" y="2928228"/>
                </a:lnTo>
                <a:lnTo>
                  <a:pt x="3722468" y="4571998"/>
                </a:lnTo>
                <a:lnTo>
                  <a:pt x="0" y="4571998"/>
                </a:lnTo>
                <a:lnTo>
                  <a:pt x="0" y="1643770"/>
                </a:lnTo>
                <a:close/>
              </a:path>
            </a:pathLst>
          </a:custGeom>
          <a:solidFill>
            <a:srgbClr val="DDDDDD"/>
          </a:solidFill>
        </p:spPr>
        <p:txBody>
          <a:bodyPr wrap="square">
            <a:noAutofit/>
          </a:bodyPr>
          <a:lstStyle/>
          <a:p>
            <a:endParaRPr lang="en-US"/>
          </a:p>
        </p:txBody>
      </p:sp>
    </p:spTree>
    <p:extLst>
      <p:ext uri="{BB962C8B-B14F-4D97-AF65-F5344CB8AC3E}">
        <p14:creationId xmlns:p14="http://schemas.microsoft.com/office/powerpoint/2010/main" val="944543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3" name="bk object 16"/>
          <p:cNvSpPr/>
          <p:nvPr userDrawn="1"/>
        </p:nvSpPr>
        <p:spPr>
          <a:xfrm>
            <a:off x="1422400" y="3657600"/>
            <a:ext cx="12603109" cy="3335352"/>
          </a:xfrm>
          <a:prstGeom prst="rect">
            <a:avLst/>
          </a:prstGeom>
          <a:blipFill>
            <a:blip r:embed="rId2" cstate="print"/>
            <a:stretch>
              <a:fillRect/>
            </a:stretch>
          </a:blipFill>
        </p:spPr>
        <p:txBody>
          <a:bodyPr wrap="square" lIns="0" tIns="0" rIns="0" bIns="0" rtlCol="0"/>
          <a:lstStyle/>
          <a:p>
            <a:endParaRPr/>
          </a:p>
        </p:txBody>
      </p:sp>
      <p:sp>
        <p:nvSpPr>
          <p:cNvPr id="4" name="Rectangle 3"/>
          <p:cNvSpPr/>
          <p:nvPr userDrawn="1"/>
        </p:nvSpPr>
        <p:spPr>
          <a:xfrm>
            <a:off x="0" y="8763000"/>
            <a:ext cx="16256000" cy="3810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574452" y="7010400"/>
            <a:ext cx="2538989" cy="1673355"/>
          </a:xfrm>
          <a:prstGeom prst="rect">
            <a:avLst/>
          </a:prstGeom>
        </p:spPr>
      </p:pic>
      <p:sp>
        <p:nvSpPr>
          <p:cNvPr id="6" name="Rectangle 5"/>
          <p:cNvSpPr/>
          <p:nvPr userDrawn="1"/>
        </p:nvSpPr>
        <p:spPr>
          <a:xfrm>
            <a:off x="1117600" y="0"/>
            <a:ext cx="11049000" cy="15240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hasCustomPrompt="1"/>
          </p:nvPr>
        </p:nvSpPr>
        <p:spPr>
          <a:xfrm>
            <a:off x="1346200" y="495300"/>
            <a:ext cx="5105400" cy="533400"/>
          </a:xfrm>
        </p:spPr>
        <p:txBody>
          <a:bodyPr>
            <a:noAutofit/>
          </a:bodyPr>
          <a:lstStyle>
            <a:lvl1pPr>
              <a:defRPr sz="4400" b="1" baseline="0">
                <a:solidFill>
                  <a:schemeClr val="bg1"/>
                </a:solidFill>
              </a:defRPr>
            </a:lvl1pPr>
          </a:lstStyle>
          <a:p>
            <a:r>
              <a:rPr lang="en-US"/>
              <a:t>TITLE HERE</a:t>
            </a:r>
          </a:p>
        </p:txBody>
      </p:sp>
    </p:spTree>
    <p:extLst>
      <p:ext uri="{BB962C8B-B14F-4D97-AF65-F5344CB8AC3E}">
        <p14:creationId xmlns:p14="http://schemas.microsoft.com/office/powerpoint/2010/main" val="5839951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508000" y="495300"/>
            <a:ext cx="10134600" cy="533400"/>
          </a:xfrm>
        </p:spPr>
        <p:txBody>
          <a:bodyPr>
            <a:noAutofit/>
          </a:bodyPr>
          <a:lstStyle>
            <a:lvl1pPr>
              <a:defRPr sz="4400" b="1" baseline="0">
                <a:solidFill>
                  <a:srgbClr val="004750"/>
                </a:solidFill>
              </a:defRPr>
            </a:lvl1pPr>
          </a:lstStyle>
          <a:p>
            <a:r>
              <a:rPr lang="en-US"/>
              <a:t>BUSINESS SERVICES</a:t>
            </a:r>
          </a:p>
        </p:txBody>
      </p:sp>
      <p:sp>
        <p:nvSpPr>
          <p:cNvPr id="5" name="Rectangle 4"/>
          <p:cNvSpPr/>
          <p:nvPr userDrawn="1"/>
        </p:nvSpPr>
        <p:spPr>
          <a:xfrm>
            <a:off x="0" y="0"/>
            <a:ext cx="16256000" cy="3810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508000" y="5410201"/>
            <a:ext cx="3429000" cy="609600"/>
          </a:xfrm>
          <a:prstGeom prst="rect">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508000" y="6019801"/>
            <a:ext cx="3429000" cy="1478058"/>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4394200" y="5410201"/>
            <a:ext cx="3429000" cy="609600"/>
          </a:xfrm>
          <a:prstGeom prst="rect">
            <a:avLst/>
          </a:prstGeom>
          <a:solidFill>
            <a:srgbClr val="02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4394200" y="6019801"/>
            <a:ext cx="3429000" cy="1478058"/>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8280400" y="5410201"/>
            <a:ext cx="3429000" cy="609600"/>
          </a:xfrm>
          <a:prstGeom prst="rect">
            <a:avLst/>
          </a:prstGeom>
          <a:solidFill>
            <a:srgbClr val="B67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8280400" y="6019801"/>
            <a:ext cx="3429000" cy="1478058"/>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2166600" y="5410201"/>
            <a:ext cx="3429000" cy="609600"/>
          </a:xfrm>
          <a:prstGeom prst="rect">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2166600" y="6019801"/>
            <a:ext cx="3429000" cy="1478058"/>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84140" y="7497859"/>
            <a:ext cx="2538989" cy="1673355"/>
          </a:xfrm>
          <a:prstGeom prst="rect">
            <a:avLst/>
          </a:prstGeom>
        </p:spPr>
      </p:pic>
      <p:sp>
        <p:nvSpPr>
          <p:cNvPr id="23" name="Picture Placeholder 22"/>
          <p:cNvSpPr>
            <a:spLocks noGrp="1"/>
          </p:cNvSpPr>
          <p:nvPr>
            <p:ph type="pic" sz="quarter" idx="10"/>
          </p:nvPr>
        </p:nvSpPr>
        <p:spPr>
          <a:xfrm>
            <a:off x="508000" y="2906488"/>
            <a:ext cx="3429000" cy="2514599"/>
          </a:xfrm>
          <a:custGeom>
            <a:avLst/>
            <a:gdLst>
              <a:gd name="connsiteX0" fmla="*/ 0 w 3429000"/>
              <a:gd name="connsiteY0" fmla="*/ 0 h 2514599"/>
              <a:gd name="connsiteX1" fmla="*/ 3429000 w 3429000"/>
              <a:gd name="connsiteY1" fmla="*/ 0 h 2514599"/>
              <a:gd name="connsiteX2" fmla="*/ 3429000 w 3429000"/>
              <a:gd name="connsiteY2" fmla="*/ 2514599 h 2514599"/>
              <a:gd name="connsiteX3" fmla="*/ 0 w 3429000"/>
              <a:gd name="connsiteY3" fmla="*/ 2514599 h 2514599"/>
            </a:gdLst>
            <a:ahLst/>
            <a:cxnLst>
              <a:cxn ang="0">
                <a:pos x="connsiteX0" y="connsiteY0"/>
              </a:cxn>
              <a:cxn ang="0">
                <a:pos x="connsiteX1" y="connsiteY1"/>
              </a:cxn>
              <a:cxn ang="0">
                <a:pos x="connsiteX2" y="connsiteY2"/>
              </a:cxn>
              <a:cxn ang="0">
                <a:pos x="connsiteX3" y="connsiteY3"/>
              </a:cxn>
            </a:cxnLst>
            <a:rect l="l" t="t" r="r" b="b"/>
            <a:pathLst>
              <a:path w="3429000" h="2514599">
                <a:moveTo>
                  <a:pt x="0" y="0"/>
                </a:moveTo>
                <a:lnTo>
                  <a:pt x="3429000" y="0"/>
                </a:lnTo>
                <a:lnTo>
                  <a:pt x="3429000" y="2514599"/>
                </a:lnTo>
                <a:lnTo>
                  <a:pt x="0" y="2514599"/>
                </a:lnTo>
                <a:close/>
              </a:path>
            </a:pathLst>
          </a:custGeom>
          <a:solidFill>
            <a:srgbClr val="DDDDDD"/>
          </a:solidFill>
        </p:spPr>
        <p:txBody>
          <a:bodyPr wrap="square">
            <a:noAutofit/>
          </a:bodyPr>
          <a:lstStyle/>
          <a:p>
            <a:endParaRPr lang="en-US"/>
          </a:p>
        </p:txBody>
      </p:sp>
      <p:sp>
        <p:nvSpPr>
          <p:cNvPr id="24" name="Picture Placeholder 23"/>
          <p:cNvSpPr>
            <a:spLocks noGrp="1"/>
          </p:cNvSpPr>
          <p:nvPr>
            <p:ph type="pic" sz="quarter" idx="11"/>
          </p:nvPr>
        </p:nvSpPr>
        <p:spPr>
          <a:xfrm>
            <a:off x="4394200" y="2906488"/>
            <a:ext cx="3429000" cy="2514599"/>
          </a:xfrm>
          <a:custGeom>
            <a:avLst/>
            <a:gdLst>
              <a:gd name="connsiteX0" fmla="*/ 0 w 3429000"/>
              <a:gd name="connsiteY0" fmla="*/ 0 h 2514599"/>
              <a:gd name="connsiteX1" fmla="*/ 3429000 w 3429000"/>
              <a:gd name="connsiteY1" fmla="*/ 0 h 2514599"/>
              <a:gd name="connsiteX2" fmla="*/ 3429000 w 3429000"/>
              <a:gd name="connsiteY2" fmla="*/ 2514599 h 2514599"/>
              <a:gd name="connsiteX3" fmla="*/ 0 w 3429000"/>
              <a:gd name="connsiteY3" fmla="*/ 2514599 h 2514599"/>
            </a:gdLst>
            <a:ahLst/>
            <a:cxnLst>
              <a:cxn ang="0">
                <a:pos x="connsiteX0" y="connsiteY0"/>
              </a:cxn>
              <a:cxn ang="0">
                <a:pos x="connsiteX1" y="connsiteY1"/>
              </a:cxn>
              <a:cxn ang="0">
                <a:pos x="connsiteX2" y="connsiteY2"/>
              </a:cxn>
              <a:cxn ang="0">
                <a:pos x="connsiteX3" y="connsiteY3"/>
              </a:cxn>
            </a:cxnLst>
            <a:rect l="l" t="t" r="r" b="b"/>
            <a:pathLst>
              <a:path w="3429000" h="2514599">
                <a:moveTo>
                  <a:pt x="0" y="0"/>
                </a:moveTo>
                <a:lnTo>
                  <a:pt x="3429000" y="0"/>
                </a:lnTo>
                <a:lnTo>
                  <a:pt x="3429000" y="2514599"/>
                </a:lnTo>
                <a:lnTo>
                  <a:pt x="0" y="2514599"/>
                </a:lnTo>
                <a:close/>
              </a:path>
            </a:pathLst>
          </a:custGeom>
          <a:solidFill>
            <a:srgbClr val="DDDDDD"/>
          </a:solidFill>
        </p:spPr>
        <p:txBody>
          <a:bodyPr wrap="square">
            <a:noAutofit/>
          </a:bodyPr>
          <a:lstStyle/>
          <a:p>
            <a:endParaRPr lang="en-US"/>
          </a:p>
        </p:txBody>
      </p:sp>
      <p:sp>
        <p:nvSpPr>
          <p:cNvPr id="25" name="Picture Placeholder 24"/>
          <p:cNvSpPr>
            <a:spLocks noGrp="1"/>
          </p:cNvSpPr>
          <p:nvPr>
            <p:ph type="pic" sz="quarter" idx="12"/>
          </p:nvPr>
        </p:nvSpPr>
        <p:spPr>
          <a:xfrm>
            <a:off x="8280400" y="2906488"/>
            <a:ext cx="3429000" cy="2514599"/>
          </a:xfrm>
          <a:custGeom>
            <a:avLst/>
            <a:gdLst>
              <a:gd name="connsiteX0" fmla="*/ 0 w 3429000"/>
              <a:gd name="connsiteY0" fmla="*/ 0 h 2514599"/>
              <a:gd name="connsiteX1" fmla="*/ 3429000 w 3429000"/>
              <a:gd name="connsiteY1" fmla="*/ 0 h 2514599"/>
              <a:gd name="connsiteX2" fmla="*/ 3429000 w 3429000"/>
              <a:gd name="connsiteY2" fmla="*/ 2514599 h 2514599"/>
              <a:gd name="connsiteX3" fmla="*/ 0 w 3429000"/>
              <a:gd name="connsiteY3" fmla="*/ 2514599 h 2514599"/>
            </a:gdLst>
            <a:ahLst/>
            <a:cxnLst>
              <a:cxn ang="0">
                <a:pos x="connsiteX0" y="connsiteY0"/>
              </a:cxn>
              <a:cxn ang="0">
                <a:pos x="connsiteX1" y="connsiteY1"/>
              </a:cxn>
              <a:cxn ang="0">
                <a:pos x="connsiteX2" y="connsiteY2"/>
              </a:cxn>
              <a:cxn ang="0">
                <a:pos x="connsiteX3" y="connsiteY3"/>
              </a:cxn>
            </a:cxnLst>
            <a:rect l="l" t="t" r="r" b="b"/>
            <a:pathLst>
              <a:path w="3429000" h="2514599">
                <a:moveTo>
                  <a:pt x="0" y="0"/>
                </a:moveTo>
                <a:lnTo>
                  <a:pt x="3429000" y="0"/>
                </a:lnTo>
                <a:lnTo>
                  <a:pt x="3429000" y="2514599"/>
                </a:lnTo>
                <a:lnTo>
                  <a:pt x="0" y="2514599"/>
                </a:lnTo>
                <a:close/>
              </a:path>
            </a:pathLst>
          </a:custGeom>
          <a:solidFill>
            <a:srgbClr val="DDDDDD"/>
          </a:solidFill>
        </p:spPr>
        <p:txBody>
          <a:bodyPr wrap="square">
            <a:noAutofit/>
          </a:bodyPr>
          <a:lstStyle/>
          <a:p>
            <a:endParaRPr lang="en-US"/>
          </a:p>
        </p:txBody>
      </p:sp>
      <p:sp>
        <p:nvSpPr>
          <p:cNvPr id="26" name="Picture Placeholder 25"/>
          <p:cNvSpPr>
            <a:spLocks noGrp="1"/>
          </p:cNvSpPr>
          <p:nvPr>
            <p:ph type="pic" sz="quarter" idx="13"/>
          </p:nvPr>
        </p:nvSpPr>
        <p:spPr>
          <a:xfrm>
            <a:off x="12166600" y="2906488"/>
            <a:ext cx="3429000" cy="2514599"/>
          </a:xfrm>
          <a:custGeom>
            <a:avLst/>
            <a:gdLst>
              <a:gd name="connsiteX0" fmla="*/ 0 w 3429000"/>
              <a:gd name="connsiteY0" fmla="*/ 0 h 2514599"/>
              <a:gd name="connsiteX1" fmla="*/ 3429000 w 3429000"/>
              <a:gd name="connsiteY1" fmla="*/ 0 h 2514599"/>
              <a:gd name="connsiteX2" fmla="*/ 3429000 w 3429000"/>
              <a:gd name="connsiteY2" fmla="*/ 2514599 h 2514599"/>
              <a:gd name="connsiteX3" fmla="*/ 0 w 3429000"/>
              <a:gd name="connsiteY3" fmla="*/ 2514599 h 2514599"/>
            </a:gdLst>
            <a:ahLst/>
            <a:cxnLst>
              <a:cxn ang="0">
                <a:pos x="connsiteX0" y="connsiteY0"/>
              </a:cxn>
              <a:cxn ang="0">
                <a:pos x="connsiteX1" y="connsiteY1"/>
              </a:cxn>
              <a:cxn ang="0">
                <a:pos x="connsiteX2" y="connsiteY2"/>
              </a:cxn>
              <a:cxn ang="0">
                <a:pos x="connsiteX3" y="connsiteY3"/>
              </a:cxn>
            </a:cxnLst>
            <a:rect l="l" t="t" r="r" b="b"/>
            <a:pathLst>
              <a:path w="3429000" h="2514599">
                <a:moveTo>
                  <a:pt x="0" y="0"/>
                </a:moveTo>
                <a:lnTo>
                  <a:pt x="3429000" y="0"/>
                </a:lnTo>
                <a:lnTo>
                  <a:pt x="3429000" y="2514599"/>
                </a:lnTo>
                <a:lnTo>
                  <a:pt x="0" y="2514599"/>
                </a:lnTo>
                <a:close/>
              </a:path>
            </a:pathLst>
          </a:custGeom>
          <a:solidFill>
            <a:srgbClr val="DDDDDD"/>
          </a:solidFill>
        </p:spPr>
        <p:txBody>
          <a:bodyPr wrap="square">
            <a:noAutofit/>
          </a:bodyPr>
          <a:lstStyle/>
          <a:p>
            <a:endParaRPr lang="en-US"/>
          </a:p>
        </p:txBody>
      </p:sp>
    </p:spTree>
    <p:extLst>
      <p:ext uri="{BB962C8B-B14F-4D97-AF65-F5344CB8AC3E}">
        <p14:creationId xmlns:p14="http://schemas.microsoft.com/office/powerpoint/2010/main" val="3995081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6" name="object 2"/>
          <p:cNvSpPr/>
          <p:nvPr userDrawn="1"/>
        </p:nvSpPr>
        <p:spPr>
          <a:xfrm>
            <a:off x="3063138" y="6713670"/>
            <a:ext cx="2188827" cy="2188826"/>
          </a:xfrm>
          <a:custGeom>
            <a:avLst/>
            <a:gdLst/>
            <a:ahLst/>
            <a:cxnLst/>
            <a:rect l="l" t="t" r="r" b="b"/>
            <a:pathLst>
              <a:path w="1576070" h="1576070">
                <a:moveTo>
                  <a:pt x="787971" y="0"/>
                </a:moveTo>
                <a:lnTo>
                  <a:pt x="0" y="787958"/>
                </a:lnTo>
                <a:lnTo>
                  <a:pt x="787971" y="1575930"/>
                </a:lnTo>
                <a:lnTo>
                  <a:pt x="1575943" y="787958"/>
                </a:lnTo>
                <a:lnTo>
                  <a:pt x="787971" y="0"/>
                </a:lnTo>
                <a:close/>
              </a:path>
            </a:pathLst>
          </a:custGeom>
          <a:solidFill>
            <a:schemeClr val="accent2">
              <a:lumMod val="20000"/>
              <a:lumOff val="80000"/>
            </a:schemeClr>
          </a:solidFill>
        </p:spPr>
        <p:txBody>
          <a:bodyPr wrap="square" lIns="0" tIns="0" rIns="0" bIns="0" rtlCol="0"/>
          <a:lstStyle/>
          <a:p>
            <a:endParaRPr/>
          </a:p>
        </p:txBody>
      </p:sp>
      <p:sp>
        <p:nvSpPr>
          <p:cNvPr id="7" name="object 3"/>
          <p:cNvSpPr/>
          <p:nvPr userDrawn="1"/>
        </p:nvSpPr>
        <p:spPr>
          <a:xfrm>
            <a:off x="1171525" y="4024745"/>
            <a:ext cx="3783266" cy="3783266"/>
          </a:xfrm>
          <a:custGeom>
            <a:avLst/>
            <a:gdLst/>
            <a:ahLst/>
            <a:cxnLst/>
            <a:rect l="l" t="t" r="r" b="b"/>
            <a:pathLst>
              <a:path w="2724150" h="2724150">
                <a:moveTo>
                  <a:pt x="1362062" y="0"/>
                </a:moveTo>
                <a:lnTo>
                  <a:pt x="0" y="1362075"/>
                </a:lnTo>
                <a:lnTo>
                  <a:pt x="1362062" y="2724124"/>
                </a:lnTo>
                <a:lnTo>
                  <a:pt x="2724137" y="1362075"/>
                </a:lnTo>
                <a:lnTo>
                  <a:pt x="1362062" y="0"/>
                </a:lnTo>
                <a:close/>
              </a:path>
            </a:pathLst>
          </a:custGeom>
          <a:solidFill>
            <a:schemeClr val="accent2"/>
          </a:solidFill>
        </p:spPr>
        <p:txBody>
          <a:bodyPr wrap="square" lIns="0" tIns="0" rIns="0" bIns="0" rtlCol="0"/>
          <a:lstStyle/>
          <a:p>
            <a:endParaRPr/>
          </a:p>
        </p:txBody>
      </p:sp>
      <p:sp>
        <p:nvSpPr>
          <p:cNvPr id="8" name="object 4"/>
          <p:cNvSpPr/>
          <p:nvPr userDrawn="1"/>
        </p:nvSpPr>
        <p:spPr>
          <a:xfrm>
            <a:off x="3063140" y="2133127"/>
            <a:ext cx="3783266" cy="3783266"/>
          </a:xfrm>
          <a:custGeom>
            <a:avLst/>
            <a:gdLst/>
            <a:ahLst/>
            <a:cxnLst/>
            <a:rect l="l" t="t" r="r" b="b"/>
            <a:pathLst>
              <a:path w="2724150" h="2724150">
                <a:moveTo>
                  <a:pt x="1362075" y="0"/>
                </a:moveTo>
                <a:lnTo>
                  <a:pt x="0" y="1362062"/>
                </a:lnTo>
                <a:lnTo>
                  <a:pt x="1362075" y="2724137"/>
                </a:lnTo>
                <a:lnTo>
                  <a:pt x="2724137" y="1362062"/>
                </a:lnTo>
                <a:lnTo>
                  <a:pt x="1362075" y="0"/>
                </a:lnTo>
                <a:close/>
              </a:path>
            </a:pathLst>
          </a:custGeom>
          <a:solidFill>
            <a:schemeClr val="accent1"/>
          </a:solidFill>
        </p:spPr>
        <p:txBody>
          <a:bodyPr wrap="square" lIns="0" tIns="0" rIns="0" bIns="0" rtlCol="0"/>
          <a:lstStyle/>
          <a:p>
            <a:endParaRPr/>
          </a:p>
        </p:txBody>
      </p:sp>
      <p:sp>
        <p:nvSpPr>
          <p:cNvPr id="12" name="object 5"/>
          <p:cNvSpPr/>
          <p:nvPr userDrawn="1"/>
        </p:nvSpPr>
        <p:spPr>
          <a:xfrm>
            <a:off x="1171525" y="241504"/>
            <a:ext cx="3783266" cy="3783266"/>
          </a:xfrm>
          <a:custGeom>
            <a:avLst/>
            <a:gdLst/>
            <a:ahLst/>
            <a:cxnLst/>
            <a:rect l="l" t="t" r="r" b="b"/>
            <a:pathLst>
              <a:path w="2724150" h="2724150">
                <a:moveTo>
                  <a:pt x="1362062" y="0"/>
                </a:moveTo>
                <a:lnTo>
                  <a:pt x="0" y="1362075"/>
                </a:lnTo>
                <a:lnTo>
                  <a:pt x="1362062" y="2724137"/>
                </a:lnTo>
                <a:lnTo>
                  <a:pt x="2724137" y="1362075"/>
                </a:lnTo>
                <a:lnTo>
                  <a:pt x="1362062" y="0"/>
                </a:lnTo>
                <a:close/>
              </a:path>
            </a:pathLst>
          </a:custGeom>
          <a:solidFill>
            <a:schemeClr val="accent3"/>
          </a:solidFill>
        </p:spPr>
        <p:txBody>
          <a:bodyPr wrap="square" lIns="0" tIns="0" rIns="0" bIns="0" rtlCol="0"/>
          <a:lstStyle/>
          <a:p>
            <a:endParaRPr/>
          </a:p>
        </p:txBody>
      </p:sp>
      <p:sp>
        <p:nvSpPr>
          <p:cNvPr id="13" name="object 6"/>
          <p:cNvSpPr/>
          <p:nvPr userDrawn="1"/>
        </p:nvSpPr>
        <p:spPr>
          <a:xfrm>
            <a:off x="196907" y="1158512"/>
            <a:ext cx="5733103" cy="5733103"/>
          </a:xfrm>
          <a:custGeom>
            <a:avLst/>
            <a:gdLst/>
            <a:ahLst/>
            <a:cxnLst/>
            <a:rect l="l" t="t" r="r" b="b"/>
            <a:pathLst>
              <a:path w="4128135" h="4128135">
                <a:moveTo>
                  <a:pt x="2063838" y="0"/>
                </a:moveTo>
                <a:lnTo>
                  <a:pt x="0" y="2063838"/>
                </a:lnTo>
                <a:lnTo>
                  <a:pt x="2063838" y="4127690"/>
                </a:lnTo>
                <a:lnTo>
                  <a:pt x="4127690" y="2063838"/>
                </a:lnTo>
                <a:lnTo>
                  <a:pt x="2063838" y="0"/>
                </a:lnTo>
                <a:close/>
              </a:path>
            </a:pathLst>
          </a:custGeom>
          <a:solidFill>
            <a:srgbClr val="FFFFFF"/>
          </a:solidFill>
        </p:spPr>
        <p:txBody>
          <a:bodyPr wrap="square" lIns="0" tIns="0" rIns="0" bIns="0" rtlCol="0"/>
          <a:lstStyle/>
          <a:p>
            <a:endParaRPr/>
          </a:p>
        </p:txBody>
      </p:sp>
      <p:sp>
        <p:nvSpPr>
          <p:cNvPr id="14" name="object 7"/>
          <p:cNvSpPr/>
          <p:nvPr userDrawn="1"/>
        </p:nvSpPr>
        <p:spPr>
          <a:xfrm>
            <a:off x="574615" y="1634215"/>
            <a:ext cx="5016133" cy="4898844"/>
          </a:xfrm>
          <a:custGeom>
            <a:avLst/>
            <a:gdLst/>
            <a:ahLst/>
            <a:cxnLst/>
            <a:rect l="l" t="t" r="r" b="b"/>
            <a:pathLst>
              <a:path w="3611879" h="3527425">
                <a:moveTo>
                  <a:pt x="1805876" y="0"/>
                </a:moveTo>
                <a:lnTo>
                  <a:pt x="0" y="1763585"/>
                </a:lnTo>
                <a:lnTo>
                  <a:pt x="1805876" y="3527171"/>
                </a:lnTo>
                <a:lnTo>
                  <a:pt x="3611727" y="1763585"/>
                </a:lnTo>
                <a:lnTo>
                  <a:pt x="1805876" y="0"/>
                </a:lnTo>
                <a:close/>
              </a:path>
            </a:pathLst>
          </a:custGeom>
          <a:solidFill>
            <a:schemeClr val="accent4"/>
          </a:solidFill>
        </p:spPr>
        <p:txBody>
          <a:bodyPr wrap="square" lIns="0" tIns="0" rIns="0" bIns="0" rtlCol="0"/>
          <a:lstStyle/>
          <a:p>
            <a:endParaRPr/>
          </a:p>
        </p:txBody>
      </p:sp>
      <p:sp>
        <p:nvSpPr>
          <p:cNvPr id="15" name="object 8"/>
          <p:cNvSpPr/>
          <p:nvPr userDrawn="1"/>
        </p:nvSpPr>
        <p:spPr>
          <a:xfrm>
            <a:off x="6756400" y="990600"/>
            <a:ext cx="477175" cy="518851"/>
          </a:xfrm>
          <a:custGeom>
            <a:avLst/>
            <a:gdLst/>
            <a:ahLst/>
            <a:cxnLst/>
            <a:rect l="l" t="t" r="r" b="b"/>
            <a:pathLst>
              <a:path w="1189990" h="1189989">
                <a:moveTo>
                  <a:pt x="594842" y="0"/>
                </a:moveTo>
                <a:lnTo>
                  <a:pt x="546057" y="1971"/>
                </a:lnTo>
                <a:lnTo>
                  <a:pt x="498358" y="7785"/>
                </a:lnTo>
                <a:lnTo>
                  <a:pt x="451898" y="17286"/>
                </a:lnTo>
                <a:lnTo>
                  <a:pt x="406830" y="30324"/>
                </a:lnTo>
                <a:lnTo>
                  <a:pt x="363307" y="46743"/>
                </a:lnTo>
                <a:lnTo>
                  <a:pt x="321483" y="66392"/>
                </a:lnTo>
                <a:lnTo>
                  <a:pt x="281510" y="89117"/>
                </a:lnTo>
                <a:lnTo>
                  <a:pt x="243541" y="114765"/>
                </a:lnTo>
                <a:lnTo>
                  <a:pt x="207730" y="143183"/>
                </a:lnTo>
                <a:lnTo>
                  <a:pt x="174229" y="174218"/>
                </a:lnTo>
                <a:lnTo>
                  <a:pt x="143193" y="207717"/>
                </a:lnTo>
                <a:lnTo>
                  <a:pt x="114773" y="243527"/>
                </a:lnTo>
                <a:lnTo>
                  <a:pt x="89123" y="281495"/>
                </a:lnTo>
                <a:lnTo>
                  <a:pt x="66397" y="321467"/>
                </a:lnTo>
                <a:lnTo>
                  <a:pt x="46747" y="363291"/>
                </a:lnTo>
                <a:lnTo>
                  <a:pt x="30326" y="406814"/>
                </a:lnTo>
                <a:lnTo>
                  <a:pt x="17288" y="451882"/>
                </a:lnTo>
                <a:lnTo>
                  <a:pt x="7785" y="498343"/>
                </a:lnTo>
                <a:lnTo>
                  <a:pt x="1971" y="546043"/>
                </a:lnTo>
                <a:lnTo>
                  <a:pt x="0" y="594829"/>
                </a:lnTo>
                <a:lnTo>
                  <a:pt x="1971" y="643616"/>
                </a:lnTo>
                <a:lnTo>
                  <a:pt x="7785" y="691316"/>
                </a:lnTo>
                <a:lnTo>
                  <a:pt x="17288" y="737777"/>
                </a:lnTo>
                <a:lnTo>
                  <a:pt x="30326" y="782845"/>
                </a:lnTo>
                <a:lnTo>
                  <a:pt x="46747" y="826367"/>
                </a:lnTo>
                <a:lnTo>
                  <a:pt x="66397" y="868192"/>
                </a:lnTo>
                <a:lnTo>
                  <a:pt x="89123" y="908164"/>
                </a:lnTo>
                <a:lnTo>
                  <a:pt x="114773" y="946132"/>
                </a:lnTo>
                <a:lnTo>
                  <a:pt x="143193" y="981942"/>
                </a:lnTo>
                <a:lnTo>
                  <a:pt x="174229" y="1015441"/>
                </a:lnTo>
                <a:lnTo>
                  <a:pt x="207730" y="1046476"/>
                </a:lnTo>
                <a:lnTo>
                  <a:pt x="243541" y="1074894"/>
                </a:lnTo>
                <a:lnTo>
                  <a:pt x="281510" y="1100542"/>
                </a:lnTo>
                <a:lnTo>
                  <a:pt x="321483" y="1123267"/>
                </a:lnTo>
                <a:lnTo>
                  <a:pt x="363307" y="1142916"/>
                </a:lnTo>
                <a:lnTo>
                  <a:pt x="406830" y="1159335"/>
                </a:lnTo>
                <a:lnTo>
                  <a:pt x="451898" y="1172372"/>
                </a:lnTo>
                <a:lnTo>
                  <a:pt x="498358" y="1181874"/>
                </a:lnTo>
                <a:lnTo>
                  <a:pt x="546057" y="1187688"/>
                </a:lnTo>
                <a:lnTo>
                  <a:pt x="594842" y="1189659"/>
                </a:lnTo>
                <a:lnTo>
                  <a:pt x="643627" y="1187688"/>
                </a:lnTo>
                <a:lnTo>
                  <a:pt x="691325" y="1181874"/>
                </a:lnTo>
                <a:lnTo>
                  <a:pt x="737785" y="1172372"/>
                </a:lnTo>
                <a:lnTo>
                  <a:pt x="782853" y="1159335"/>
                </a:lnTo>
                <a:lnTo>
                  <a:pt x="826375" y="1142916"/>
                </a:lnTo>
                <a:lnTo>
                  <a:pt x="868199" y="1123267"/>
                </a:lnTo>
                <a:lnTo>
                  <a:pt x="908171" y="1100542"/>
                </a:lnTo>
                <a:lnTo>
                  <a:pt x="946139" y="1074894"/>
                </a:lnTo>
                <a:lnTo>
                  <a:pt x="981949" y="1046476"/>
                </a:lnTo>
                <a:lnTo>
                  <a:pt x="1015449" y="1015441"/>
                </a:lnTo>
                <a:lnTo>
                  <a:pt x="1046484" y="981942"/>
                </a:lnTo>
                <a:lnTo>
                  <a:pt x="1074903" y="946132"/>
                </a:lnTo>
                <a:lnTo>
                  <a:pt x="1100552" y="908164"/>
                </a:lnTo>
                <a:lnTo>
                  <a:pt x="1123277" y="868192"/>
                </a:lnTo>
                <a:lnTo>
                  <a:pt x="1142927" y="826367"/>
                </a:lnTo>
                <a:lnTo>
                  <a:pt x="1159347" y="782845"/>
                </a:lnTo>
                <a:lnTo>
                  <a:pt x="1172384" y="737777"/>
                </a:lnTo>
                <a:lnTo>
                  <a:pt x="1181887" y="691316"/>
                </a:lnTo>
                <a:lnTo>
                  <a:pt x="1187700" y="643616"/>
                </a:lnTo>
                <a:lnTo>
                  <a:pt x="1189672" y="594829"/>
                </a:lnTo>
                <a:lnTo>
                  <a:pt x="1187700" y="546043"/>
                </a:lnTo>
                <a:lnTo>
                  <a:pt x="1181887" y="498343"/>
                </a:lnTo>
                <a:lnTo>
                  <a:pt x="1172384" y="451882"/>
                </a:lnTo>
                <a:lnTo>
                  <a:pt x="1159347" y="406814"/>
                </a:lnTo>
                <a:lnTo>
                  <a:pt x="1142927" y="363291"/>
                </a:lnTo>
                <a:lnTo>
                  <a:pt x="1123277" y="321467"/>
                </a:lnTo>
                <a:lnTo>
                  <a:pt x="1100552" y="281495"/>
                </a:lnTo>
                <a:lnTo>
                  <a:pt x="1074903" y="243527"/>
                </a:lnTo>
                <a:lnTo>
                  <a:pt x="1046484" y="207717"/>
                </a:lnTo>
                <a:lnTo>
                  <a:pt x="1015449" y="174218"/>
                </a:lnTo>
                <a:lnTo>
                  <a:pt x="981949" y="143183"/>
                </a:lnTo>
                <a:lnTo>
                  <a:pt x="946139" y="114765"/>
                </a:lnTo>
                <a:lnTo>
                  <a:pt x="908171" y="89117"/>
                </a:lnTo>
                <a:lnTo>
                  <a:pt x="868199" y="66392"/>
                </a:lnTo>
                <a:lnTo>
                  <a:pt x="826375" y="46743"/>
                </a:lnTo>
                <a:lnTo>
                  <a:pt x="782853" y="30324"/>
                </a:lnTo>
                <a:lnTo>
                  <a:pt x="737785" y="17286"/>
                </a:lnTo>
                <a:lnTo>
                  <a:pt x="691325" y="7785"/>
                </a:lnTo>
                <a:lnTo>
                  <a:pt x="643627" y="1971"/>
                </a:lnTo>
                <a:lnTo>
                  <a:pt x="594842" y="0"/>
                </a:lnTo>
                <a:close/>
              </a:path>
            </a:pathLst>
          </a:custGeom>
          <a:solidFill>
            <a:schemeClr val="accent3"/>
          </a:solidFill>
        </p:spPr>
        <p:txBody>
          <a:bodyPr wrap="square" lIns="0" tIns="0" rIns="0" bIns="0" rtlCol="0"/>
          <a:lstStyle/>
          <a:p>
            <a:endParaRPr/>
          </a:p>
        </p:txBody>
      </p:sp>
      <p:sp>
        <p:nvSpPr>
          <p:cNvPr id="17" name="object 10"/>
          <p:cNvSpPr/>
          <p:nvPr userDrawn="1"/>
        </p:nvSpPr>
        <p:spPr>
          <a:xfrm>
            <a:off x="8280400" y="3657600"/>
            <a:ext cx="533400" cy="533400"/>
          </a:xfrm>
          <a:custGeom>
            <a:avLst/>
            <a:gdLst/>
            <a:ahLst/>
            <a:cxnLst/>
            <a:rect l="l" t="t" r="r" b="b"/>
            <a:pathLst>
              <a:path w="1189990" h="1189989">
                <a:moveTo>
                  <a:pt x="594829" y="0"/>
                </a:moveTo>
                <a:lnTo>
                  <a:pt x="546043" y="1971"/>
                </a:lnTo>
                <a:lnTo>
                  <a:pt x="498343" y="7785"/>
                </a:lnTo>
                <a:lnTo>
                  <a:pt x="451882" y="17287"/>
                </a:lnTo>
                <a:lnTo>
                  <a:pt x="406814" y="30325"/>
                </a:lnTo>
                <a:lnTo>
                  <a:pt x="363291" y="46745"/>
                </a:lnTo>
                <a:lnTo>
                  <a:pt x="321467" y="66395"/>
                </a:lnTo>
                <a:lnTo>
                  <a:pt x="281495" y="89121"/>
                </a:lnTo>
                <a:lnTo>
                  <a:pt x="243527" y="114770"/>
                </a:lnTo>
                <a:lnTo>
                  <a:pt x="207717" y="143190"/>
                </a:lnTo>
                <a:lnTo>
                  <a:pt x="174218" y="174226"/>
                </a:lnTo>
                <a:lnTo>
                  <a:pt x="143183" y="207727"/>
                </a:lnTo>
                <a:lnTo>
                  <a:pt x="114765" y="243538"/>
                </a:lnTo>
                <a:lnTo>
                  <a:pt x="89117" y="281507"/>
                </a:lnTo>
                <a:lnTo>
                  <a:pt x="66392" y="321482"/>
                </a:lnTo>
                <a:lnTo>
                  <a:pt x="46743" y="363307"/>
                </a:lnTo>
                <a:lnTo>
                  <a:pt x="30324" y="406832"/>
                </a:lnTo>
                <a:lnTo>
                  <a:pt x="17286" y="451902"/>
                </a:lnTo>
                <a:lnTo>
                  <a:pt x="7785" y="498365"/>
                </a:lnTo>
                <a:lnTo>
                  <a:pt x="1971" y="546066"/>
                </a:lnTo>
                <a:lnTo>
                  <a:pt x="0" y="594855"/>
                </a:lnTo>
                <a:lnTo>
                  <a:pt x="1971" y="643639"/>
                </a:lnTo>
                <a:lnTo>
                  <a:pt x="7785" y="691338"/>
                </a:lnTo>
                <a:lnTo>
                  <a:pt x="17286" y="737798"/>
                </a:lnTo>
                <a:lnTo>
                  <a:pt x="30324" y="782865"/>
                </a:lnTo>
                <a:lnTo>
                  <a:pt x="46743" y="826388"/>
                </a:lnTo>
                <a:lnTo>
                  <a:pt x="66392" y="868211"/>
                </a:lnTo>
                <a:lnTo>
                  <a:pt x="89117" y="908184"/>
                </a:lnTo>
                <a:lnTo>
                  <a:pt x="114765" y="946152"/>
                </a:lnTo>
                <a:lnTo>
                  <a:pt x="143183" y="981962"/>
                </a:lnTo>
                <a:lnTo>
                  <a:pt x="174218" y="1015461"/>
                </a:lnTo>
                <a:lnTo>
                  <a:pt x="207717" y="1046497"/>
                </a:lnTo>
                <a:lnTo>
                  <a:pt x="243527" y="1074916"/>
                </a:lnTo>
                <a:lnTo>
                  <a:pt x="281495" y="1100564"/>
                </a:lnTo>
                <a:lnTo>
                  <a:pt x="321467" y="1123290"/>
                </a:lnTo>
                <a:lnTo>
                  <a:pt x="363291" y="1142939"/>
                </a:lnTo>
                <a:lnTo>
                  <a:pt x="406814" y="1159359"/>
                </a:lnTo>
                <a:lnTo>
                  <a:pt x="451882" y="1172397"/>
                </a:lnTo>
                <a:lnTo>
                  <a:pt x="498343" y="1181899"/>
                </a:lnTo>
                <a:lnTo>
                  <a:pt x="546043" y="1187713"/>
                </a:lnTo>
                <a:lnTo>
                  <a:pt x="594829" y="1189685"/>
                </a:lnTo>
                <a:lnTo>
                  <a:pt x="643614" y="1187713"/>
                </a:lnTo>
                <a:lnTo>
                  <a:pt x="691313" y="1181899"/>
                </a:lnTo>
                <a:lnTo>
                  <a:pt x="737772" y="1172397"/>
                </a:lnTo>
                <a:lnTo>
                  <a:pt x="782840" y="1159359"/>
                </a:lnTo>
                <a:lnTo>
                  <a:pt x="826362" y="1142939"/>
                </a:lnTo>
                <a:lnTo>
                  <a:pt x="868186" y="1123290"/>
                </a:lnTo>
                <a:lnTo>
                  <a:pt x="908158" y="1100564"/>
                </a:lnTo>
                <a:lnTo>
                  <a:pt x="946126" y="1074916"/>
                </a:lnTo>
                <a:lnTo>
                  <a:pt x="981936" y="1046497"/>
                </a:lnTo>
                <a:lnTo>
                  <a:pt x="1015436" y="1015461"/>
                </a:lnTo>
                <a:lnTo>
                  <a:pt x="1046472" y="981962"/>
                </a:lnTo>
                <a:lnTo>
                  <a:pt x="1074890" y="946152"/>
                </a:lnTo>
                <a:lnTo>
                  <a:pt x="1100539" y="908184"/>
                </a:lnTo>
                <a:lnTo>
                  <a:pt x="1123265" y="868211"/>
                </a:lnTo>
                <a:lnTo>
                  <a:pt x="1142914" y="826388"/>
                </a:lnTo>
                <a:lnTo>
                  <a:pt x="1159334" y="782865"/>
                </a:lnTo>
                <a:lnTo>
                  <a:pt x="1172372" y="737798"/>
                </a:lnTo>
                <a:lnTo>
                  <a:pt x="1181874" y="691338"/>
                </a:lnTo>
                <a:lnTo>
                  <a:pt x="1187687" y="643639"/>
                </a:lnTo>
                <a:lnTo>
                  <a:pt x="1189659" y="594855"/>
                </a:lnTo>
                <a:lnTo>
                  <a:pt x="1187687" y="546066"/>
                </a:lnTo>
                <a:lnTo>
                  <a:pt x="1181874" y="498365"/>
                </a:lnTo>
                <a:lnTo>
                  <a:pt x="1172372" y="451902"/>
                </a:lnTo>
                <a:lnTo>
                  <a:pt x="1159334" y="406832"/>
                </a:lnTo>
                <a:lnTo>
                  <a:pt x="1142914" y="363307"/>
                </a:lnTo>
                <a:lnTo>
                  <a:pt x="1123265" y="321482"/>
                </a:lnTo>
                <a:lnTo>
                  <a:pt x="1100539" y="281507"/>
                </a:lnTo>
                <a:lnTo>
                  <a:pt x="1074890" y="243538"/>
                </a:lnTo>
                <a:lnTo>
                  <a:pt x="1046472" y="207727"/>
                </a:lnTo>
                <a:lnTo>
                  <a:pt x="1015436" y="174226"/>
                </a:lnTo>
                <a:lnTo>
                  <a:pt x="981936" y="143190"/>
                </a:lnTo>
                <a:lnTo>
                  <a:pt x="946126" y="114770"/>
                </a:lnTo>
                <a:lnTo>
                  <a:pt x="908158" y="89121"/>
                </a:lnTo>
                <a:lnTo>
                  <a:pt x="868186" y="66395"/>
                </a:lnTo>
                <a:lnTo>
                  <a:pt x="826362" y="46745"/>
                </a:lnTo>
                <a:lnTo>
                  <a:pt x="782840" y="30325"/>
                </a:lnTo>
                <a:lnTo>
                  <a:pt x="737772" y="17287"/>
                </a:lnTo>
                <a:lnTo>
                  <a:pt x="691313" y="7785"/>
                </a:lnTo>
                <a:lnTo>
                  <a:pt x="643614" y="1971"/>
                </a:lnTo>
                <a:lnTo>
                  <a:pt x="594829" y="0"/>
                </a:lnTo>
                <a:close/>
              </a:path>
            </a:pathLst>
          </a:custGeom>
          <a:solidFill>
            <a:schemeClr val="accent2"/>
          </a:solidFill>
        </p:spPr>
        <p:txBody>
          <a:bodyPr wrap="square" lIns="0" tIns="0" rIns="0" bIns="0" rtlCol="0"/>
          <a:lstStyle/>
          <a:p>
            <a:endParaRPr/>
          </a:p>
        </p:txBody>
      </p:sp>
      <p:sp>
        <p:nvSpPr>
          <p:cNvPr id="11" name="Title 1"/>
          <p:cNvSpPr>
            <a:spLocks noGrp="1"/>
          </p:cNvSpPr>
          <p:nvPr userDrawn="1">
            <p:ph type="title" hasCustomPrompt="1"/>
          </p:nvPr>
        </p:nvSpPr>
        <p:spPr>
          <a:xfrm>
            <a:off x="475762" y="3848132"/>
            <a:ext cx="5213838" cy="609599"/>
          </a:xfrm>
        </p:spPr>
        <p:txBody>
          <a:bodyPr>
            <a:noAutofit/>
          </a:bodyPr>
          <a:lstStyle>
            <a:lvl1pPr algn="ctr">
              <a:defRPr sz="4400" b="1">
                <a:solidFill>
                  <a:schemeClr val="accent3"/>
                </a:solidFill>
              </a:defRPr>
            </a:lvl1pPr>
          </a:lstStyle>
          <a:p>
            <a:r>
              <a:rPr lang="ro-RO" dirty="0"/>
              <a:t>OUR MISSION</a:t>
            </a:r>
            <a:endParaRPr lang="en-US" dirty="0"/>
          </a:p>
        </p:txBody>
      </p:sp>
      <p:pic>
        <p:nvPicPr>
          <p:cNvPr id="28" name="Picture 2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84140" y="7497859"/>
            <a:ext cx="2538989" cy="1673355"/>
          </a:xfrm>
          <a:prstGeom prst="rect">
            <a:avLst/>
          </a:prstGeom>
        </p:spPr>
      </p:pic>
      <p:sp>
        <p:nvSpPr>
          <p:cNvPr id="22" name="object 8"/>
          <p:cNvSpPr/>
          <p:nvPr userDrawn="1"/>
        </p:nvSpPr>
        <p:spPr>
          <a:xfrm>
            <a:off x="7670800" y="2133600"/>
            <a:ext cx="533399" cy="533399"/>
          </a:xfrm>
          <a:custGeom>
            <a:avLst/>
            <a:gdLst/>
            <a:ahLst/>
            <a:cxnLst/>
            <a:rect l="l" t="t" r="r" b="b"/>
            <a:pathLst>
              <a:path w="1189990" h="1189989">
                <a:moveTo>
                  <a:pt x="594842" y="0"/>
                </a:moveTo>
                <a:lnTo>
                  <a:pt x="546057" y="1971"/>
                </a:lnTo>
                <a:lnTo>
                  <a:pt x="498358" y="7785"/>
                </a:lnTo>
                <a:lnTo>
                  <a:pt x="451898" y="17286"/>
                </a:lnTo>
                <a:lnTo>
                  <a:pt x="406830" y="30324"/>
                </a:lnTo>
                <a:lnTo>
                  <a:pt x="363307" y="46743"/>
                </a:lnTo>
                <a:lnTo>
                  <a:pt x="321483" y="66392"/>
                </a:lnTo>
                <a:lnTo>
                  <a:pt x="281510" y="89117"/>
                </a:lnTo>
                <a:lnTo>
                  <a:pt x="243541" y="114765"/>
                </a:lnTo>
                <a:lnTo>
                  <a:pt x="207730" y="143183"/>
                </a:lnTo>
                <a:lnTo>
                  <a:pt x="174229" y="174218"/>
                </a:lnTo>
                <a:lnTo>
                  <a:pt x="143193" y="207717"/>
                </a:lnTo>
                <a:lnTo>
                  <a:pt x="114773" y="243527"/>
                </a:lnTo>
                <a:lnTo>
                  <a:pt x="89123" y="281495"/>
                </a:lnTo>
                <a:lnTo>
                  <a:pt x="66397" y="321467"/>
                </a:lnTo>
                <a:lnTo>
                  <a:pt x="46747" y="363291"/>
                </a:lnTo>
                <a:lnTo>
                  <a:pt x="30326" y="406814"/>
                </a:lnTo>
                <a:lnTo>
                  <a:pt x="17288" y="451882"/>
                </a:lnTo>
                <a:lnTo>
                  <a:pt x="7785" y="498343"/>
                </a:lnTo>
                <a:lnTo>
                  <a:pt x="1971" y="546043"/>
                </a:lnTo>
                <a:lnTo>
                  <a:pt x="0" y="594829"/>
                </a:lnTo>
                <a:lnTo>
                  <a:pt x="1971" y="643616"/>
                </a:lnTo>
                <a:lnTo>
                  <a:pt x="7785" y="691316"/>
                </a:lnTo>
                <a:lnTo>
                  <a:pt x="17288" y="737777"/>
                </a:lnTo>
                <a:lnTo>
                  <a:pt x="30326" y="782845"/>
                </a:lnTo>
                <a:lnTo>
                  <a:pt x="46747" y="826367"/>
                </a:lnTo>
                <a:lnTo>
                  <a:pt x="66397" y="868192"/>
                </a:lnTo>
                <a:lnTo>
                  <a:pt x="89123" y="908164"/>
                </a:lnTo>
                <a:lnTo>
                  <a:pt x="114773" y="946132"/>
                </a:lnTo>
                <a:lnTo>
                  <a:pt x="143193" y="981942"/>
                </a:lnTo>
                <a:lnTo>
                  <a:pt x="174229" y="1015441"/>
                </a:lnTo>
                <a:lnTo>
                  <a:pt x="207730" y="1046476"/>
                </a:lnTo>
                <a:lnTo>
                  <a:pt x="243541" y="1074894"/>
                </a:lnTo>
                <a:lnTo>
                  <a:pt x="281510" y="1100542"/>
                </a:lnTo>
                <a:lnTo>
                  <a:pt x="321483" y="1123267"/>
                </a:lnTo>
                <a:lnTo>
                  <a:pt x="363307" y="1142916"/>
                </a:lnTo>
                <a:lnTo>
                  <a:pt x="406830" y="1159335"/>
                </a:lnTo>
                <a:lnTo>
                  <a:pt x="451898" y="1172372"/>
                </a:lnTo>
                <a:lnTo>
                  <a:pt x="498358" y="1181874"/>
                </a:lnTo>
                <a:lnTo>
                  <a:pt x="546057" y="1187688"/>
                </a:lnTo>
                <a:lnTo>
                  <a:pt x="594842" y="1189659"/>
                </a:lnTo>
                <a:lnTo>
                  <a:pt x="643627" y="1187688"/>
                </a:lnTo>
                <a:lnTo>
                  <a:pt x="691325" y="1181874"/>
                </a:lnTo>
                <a:lnTo>
                  <a:pt x="737785" y="1172372"/>
                </a:lnTo>
                <a:lnTo>
                  <a:pt x="782853" y="1159335"/>
                </a:lnTo>
                <a:lnTo>
                  <a:pt x="826375" y="1142916"/>
                </a:lnTo>
                <a:lnTo>
                  <a:pt x="868199" y="1123267"/>
                </a:lnTo>
                <a:lnTo>
                  <a:pt x="908171" y="1100542"/>
                </a:lnTo>
                <a:lnTo>
                  <a:pt x="946139" y="1074894"/>
                </a:lnTo>
                <a:lnTo>
                  <a:pt x="981949" y="1046476"/>
                </a:lnTo>
                <a:lnTo>
                  <a:pt x="1015449" y="1015441"/>
                </a:lnTo>
                <a:lnTo>
                  <a:pt x="1046484" y="981942"/>
                </a:lnTo>
                <a:lnTo>
                  <a:pt x="1074903" y="946132"/>
                </a:lnTo>
                <a:lnTo>
                  <a:pt x="1100552" y="908164"/>
                </a:lnTo>
                <a:lnTo>
                  <a:pt x="1123277" y="868192"/>
                </a:lnTo>
                <a:lnTo>
                  <a:pt x="1142927" y="826367"/>
                </a:lnTo>
                <a:lnTo>
                  <a:pt x="1159347" y="782845"/>
                </a:lnTo>
                <a:lnTo>
                  <a:pt x="1172384" y="737777"/>
                </a:lnTo>
                <a:lnTo>
                  <a:pt x="1181887" y="691316"/>
                </a:lnTo>
                <a:lnTo>
                  <a:pt x="1187700" y="643616"/>
                </a:lnTo>
                <a:lnTo>
                  <a:pt x="1189672" y="594829"/>
                </a:lnTo>
                <a:lnTo>
                  <a:pt x="1187700" y="546043"/>
                </a:lnTo>
                <a:lnTo>
                  <a:pt x="1181887" y="498343"/>
                </a:lnTo>
                <a:lnTo>
                  <a:pt x="1172384" y="451882"/>
                </a:lnTo>
                <a:lnTo>
                  <a:pt x="1159347" y="406814"/>
                </a:lnTo>
                <a:lnTo>
                  <a:pt x="1142927" y="363291"/>
                </a:lnTo>
                <a:lnTo>
                  <a:pt x="1123277" y="321467"/>
                </a:lnTo>
                <a:lnTo>
                  <a:pt x="1100552" y="281495"/>
                </a:lnTo>
                <a:lnTo>
                  <a:pt x="1074903" y="243527"/>
                </a:lnTo>
                <a:lnTo>
                  <a:pt x="1046484" y="207717"/>
                </a:lnTo>
                <a:lnTo>
                  <a:pt x="1015449" y="174218"/>
                </a:lnTo>
                <a:lnTo>
                  <a:pt x="981949" y="143183"/>
                </a:lnTo>
                <a:lnTo>
                  <a:pt x="946139" y="114765"/>
                </a:lnTo>
                <a:lnTo>
                  <a:pt x="908171" y="89117"/>
                </a:lnTo>
                <a:lnTo>
                  <a:pt x="868199" y="66392"/>
                </a:lnTo>
                <a:lnTo>
                  <a:pt x="826375" y="46743"/>
                </a:lnTo>
                <a:lnTo>
                  <a:pt x="782853" y="30324"/>
                </a:lnTo>
                <a:lnTo>
                  <a:pt x="737785" y="17286"/>
                </a:lnTo>
                <a:lnTo>
                  <a:pt x="691325" y="7785"/>
                </a:lnTo>
                <a:lnTo>
                  <a:pt x="643627" y="1971"/>
                </a:lnTo>
                <a:lnTo>
                  <a:pt x="594842" y="0"/>
                </a:lnTo>
                <a:close/>
              </a:path>
            </a:pathLst>
          </a:custGeom>
          <a:solidFill>
            <a:schemeClr val="accent3"/>
          </a:solidFill>
        </p:spPr>
        <p:txBody>
          <a:bodyPr wrap="square" lIns="0" tIns="0" rIns="0" bIns="0" rtlCol="0"/>
          <a:lstStyle/>
          <a:p>
            <a:endParaRPr/>
          </a:p>
        </p:txBody>
      </p:sp>
      <p:sp>
        <p:nvSpPr>
          <p:cNvPr id="23" name="object 8"/>
          <p:cNvSpPr/>
          <p:nvPr userDrawn="1"/>
        </p:nvSpPr>
        <p:spPr>
          <a:xfrm>
            <a:off x="8051800" y="5029200"/>
            <a:ext cx="533399" cy="533399"/>
          </a:xfrm>
          <a:custGeom>
            <a:avLst/>
            <a:gdLst/>
            <a:ahLst/>
            <a:cxnLst/>
            <a:rect l="l" t="t" r="r" b="b"/>
            <a:pathLst>
              <a:path w="1189990" h="1189989">
                <a:moveTo>
                  <a:pt x="594842" y="0"/>
                </a:moveTo>
                <a:lnTo>
                  <a:pt x="546057" y="1971"/>
                </a:lnTo>
                <a:lnTo>
                  <a:pt x="498358" y="7785"/>
                </a:lnTo>
                <a:lnTo>
                  <a:pt x="451898" y="17286"/>
                </a:lnTo>
                <a:lnTo>
                  <a:pt x="406830" y="30324"/>
                </a:lnTo>
                <a:lnTo>
                  <a:pt x="363307" y="46743"/>
                </a:lnTo>
                <a:lnTo>
                  <a:pt x="321483" y="66392"/>
                </a:lnTo>
                <a:lnTo>
                  <a:pt x="281510" y="89117"/>
                </a:lnTo>
                <a:lnTo>
                  <a:pt x="243541" y="114765"/>
                </a:lnTo>
                <a:lnTo>
                  <a:pt x="207730" y="143183"/>
                </a:lnTo>
                <a:lnTo>
                  <a:pt x="174229" y="174218"/>
                </a:lnTo>
                <a:lnTo>
                  <a:pt x="143193" y="207717"/>
                </a:lnTo>
                <a:lnTo>
                  <a:pt x="114773" y="243527"/>
                </a:lnTo>
                <a:lnTo>
                  <a:pt x="89123" y="281495"/>
                </a:lnTo>
                <a:lnTo>
                  <a:pt x="66397" y="321467"/>
                </a:lnTo>
                <a:lnTo>
                  <a:pt x="46747" y="363291"/>
                </a:lnTo>
                <a:lnTo>
                  <a:pt x="30326" y="406814"/>
                </a:lnTo>
                <a:lnTo>
                  <a:pt x="17288" y="451882"/>
                </a:lnTo>
                <a:lnTo>
                  <a:pt x="7785" y="498343"/>
                </a:lnTo>
                <a:lnTo>
                  <a:pt x="1971" y="546043"/>
                </a:lnTo>
                <a:lnTo>
                  <a:pt x="0" y="594829"/>
                </a:lnTo>
                <a:lnTo>
                  <a:pt x="1971" y="643616"/>
                </a:lnTo>
                <a:lnTo>
                  <a:pt x="7785" y="691316"/>
                </a:lnTo>
                <a:lnTo>
                  <a:pt x="17288" y="737777"/>
                </a:lnTo>
                <a:lnTo>
                  <a:pt x="30326" y="782845"/>
                </a:lnTo>
                <a:lnTo>
                  <a:pt x="46747" y="826367"/>
                </a:lnTo>
                <a:lnTo>
                  <a:pt x="66397" y="868192"/>
                </a:lnTo>
                <a:lnTo>
                  <a:pt x="89123" y="908164"/>
                </a:lnTo>
                <a:lnTo>
                  <a:pt x="114773" y="946132"/>
                </a:lnTo>
                <a:lnTo>
                  <a:pt x="143193" y="981942"/>
                </a:lnTo>
                <a:lnTo>
                  <a:pt x="174229" y="1015441"/>
                </a:lnTo>
                <a:lnTo>
                  <a:pt x="207730" y="1046476"/>
                </a:lnTo>
                <a:lnTo>
                  <a:pt x="243541" y="1074894"/>
                </a:lnTo>
                <a:lnTo>
                  <a:pt x="281510" y="1100542"/>
                </a:lnTo>
                <a:lnTo>
                  <a:pt x="321483" y="1123267"/>
                </a:lnTo>
                <a:lnTo>
                  <a:pt x="363307" y="1142916"/>
                </a:lnTo>
                <a:lnTo>
                  <a:pt x="406830" y="1159335"/>
                </a:lnTo>
                <a:lnTo>
                  <a:pt x="451898" y="1172372"/>
                </a:lnTo>
                <a:lnTo>
                  <a:pt x="498358" y="1181874"/>
                </a:lnTo>
                <a:lnTo>
                  <a:pt x="546057" y="1187688"/>
                </a:lnTo>
                <a:lnTo>
                  <a:pt x="594842" y="1189659"/>
                </a:lnTo>
                <a:lnTo>
                  <a:pt x="643627" y="1187688"/>
                </a:lnTo>
                <a:lnTo>
                  <a:pt x="691325" y="1181874"/>
                </a:lnTo>
                <a:lnTo>
                  <a:pt x="737785" y="1172372"/>
                </a:lnTo>
                <a:lnTo>
                  <a:pt x="782853" y="1159335"/>
                </a:lnTo>
                <a:lnTo>
                  <a:pt x="826375" y="1142916"/>
                </a:lnTo>
                <a:lnTo>
                  <a:pt x="868199" y="1123267"/>
                </a:lnTo>
                <a:lnTo>
                  <a:pt x="908171" y="1100542"/>
                </a:lnTo>
                <a:lnTo>
                  <a:pt x="946139" y="1074894"/>
                </a:lnTo>
                <a:lnTo>
                  <a:pt x="981949" y="1046476"/>
                </a:lnTo>
                <a:lnTo>
                  <a:pt x="1015449" y="1015441"/>
                </a:lnTo>
                <a:lnTo>
                  <a:pt x="1046484" y="981942"/>
                </a:lnTo>
                <a:lnTo>
                  <a:pt x="1074903" y="946132"/>
                </a:lnTo>
                <a:lnTo>
                  <a:pt x="1100552" y="908164"/>
                </a:lnTo>
                <a:lnTo>
                  <a:pt x="1123277" y="868192"/>
                </a:lnTo>
                <a:lnTo>
                  <a:pt x="1142927" y="826367"/>
                </a:lnTo>
                <a:lnTo>
                  <a:pt x="1159347" y="782845"/>
                </a:lnTo>
                <a:lnTo>
                  <a:pt x="1172384" y="737777"/>
                </a:lnTo>
                <a:lnTo>
                  <a:pt x="1181887" y="691316"/>
                </a:lnTo>
                <a:lnTo>
                  <a:pt x="1187700" y="643616"/>
                </a:lnTo>
                <a:lnTo>
                  <a:pt x="1189672" y="594829"/>
                </a:lnTo>
                <a:lnTo>
                  <a:pt x="1187700" y="546043"/>
                </a:lnTo>
                <a:lnTo>
                  <a:pt x="1181887" y="498343"/>
                </a:lnTo>
                <a:lnTo>
                  <a:pt x="1172384" y="451882"/>
                </a:lnTo>
                <a:lnTo>
                  <a:pt x="1159347" y="406814"/>
                </a:lnTo>
                <a:lnTo>
                  <a:pt x="1142927" y="363291"/>
                </a:lnTo>
                <a:lnTo>
                  <a:pt x="1123277" y="321467"/>
                </a:lnTo>
                <a:lnTo>
                  <a:pt x="1100552" y="281495"/>
                </a:lnTo>
                <a:lnTo>
                  <a:pt x="1074903" y="243527"/>
                </a:lnTo>
                <a:lnTo>
                  <a:pt x="1046484" y="207717"/>
                </a:lnTo>
                <a:lnTo>
                  <a:pt x="1015449" y="174218"/>
                </a:lnTo>
                <a:lnTo>
                  <a:pt x="981949" y="143183"/>
                </a:lnTo>
                <a:lnTo>
                  <a:pt x="946139" y="114765"/>
                </a:lnTo>
                <a:lnTo>
                  <a:pt x="908171" y="89117"/>
                </a:lnTo>
                <a:lnTo>
                  <a:pt x="868199" y="66392"/>
                </a:lnTo>
                <a:lnTo>
                  <a:pt x="826375" y="46743"/>
                </a:lnTo>
                <a:lnTo>
                  <a:pt x="782853" y="30324"/>
                </a:lnTo>
                <a:lnTo>
                  <a:pt x="737785" y="17286"/>
                </a:lnTo>
                <a:lnTo>
                  <a:pt x="691325" y="7785"/>
                </a:lnTo>
                <a:lnTo>
                  <a:pt x="643627" y="1971"/>
                </a:lnTo>
                <a:lnTo>
                  <a:pt x="594842" y="0"/>
                </a:lnTo>
                <a:close/>
              </a:path>
            </a:pathLst>
          </a:custGeom>
          <a:solidFill>
            <a:schemeClr val="accent3"/>
          </a:solidFill>
        </p:spPr>
        <p:txBody>
          <a:bodyPr wrap="square" lIns="0" tIns="0" rIns="0" bIns="0" rtlCol="0"/>
          <a:lstStyle/>
          <a:p>
            <a:endParaRPr/>
          </a:p>
        </p:txBody>
      </p:sp>
      <p:sp>
        <p:nvSpPr>
          <p:cNvPr id="24" name="object 8"/>
          <p:cNvSpPr/>
          <p:nvPr userDrawn="1"/>
        </p:nvSpPr>
        <p:spPr>
          <a:xfrm>
            <a:off x="7518400" y="6400801"/>
            <a:ext cx="533399" cy="533399"/>
          </a:xfrm>
          <a:custGeom>
            <a:avLst/>
            <a:gdLst/>
            <a:ahLst/>
            <a:cxnLst/>
            <a:rect l="l" t="t" r="r" b="b"/>
            <a:pathLst>
              <a:path w="1189990" h="1189989">
                <a:moveTo>
                  <a:pt x="594842" y="0"/>
                </a:moveTo>
                <a:lnTo>
                  <a:pt x="546057" y="1971"/>
                </a:lnTo>
                <a:lnTo>
                  <a:pt x="498358" y="7785"/>
                </a:lnTo>
                <a:lnTo>
                  <a:pt x="451898" y="17286"/>
                </a:lnTo>
                <a:lnTo>
                  <a:pt x="406830" y="30324"/>
                </a:lnTo>
                <a:lnTo>
                  <a:pt x="363307" y="46743"/>
                </a:lnTo>
                <a:lnTo>
                  <a:pt x="321483" y="66392"/>
                </a:lnTo>
                <a:lnTo>
                  <a:pt x="281510" y="89117"/>
                </a:lnTo>
                <a:lnTo>
                  <a:pt x="243541" y="114765"/>
                </a:lnTo>
                <a:lnTo>
                  <a:pt x="207730" y="143183"/>
                </a:lnTo>
                <a:lnTo>
                  <a:pt x="174229" y="174218"/>
                </a:lnTo>
                <a:lnTo>
                  <a:pt x="143193" y="207717"/>
                </a:lnTo>
                <a:lnTo>
                  <a:pt x="114773" y="243527"/>
                </a:lnTo>
                <a:lnTo>
                  <a:pt x="89123" y="281495"/>
                </a:lnTo>
                <a:lnTo>
                  <a:pt x="66397" y="321467"/>
                </a:lnTo>
                <a:lnTo>
                  <a:pt x="46747" y="363291"/>
                </a:lnTo>
                <a:lnTo>
                  <a:pt x="30326" y="406814"/>
                </a:lnTo>
                <a:lnTo>
                  <a:pt x="17288" y="451882"/>
                </a:lnTo>
                <a:lnTo>
                  <a:pt x="7785" y="498343"/>
                </a:lnTo>
                <a:lnTo>
                  <a:pt x="1971" y="546043"/>
                </a:lnTo>
                <a:lnTo>
                  <a:pt x="0" y="594829"/>
                </a:lnTo>
                <a:lnTo>
                  <a:pt x="1971" y="643616"/>
                </a:lnTo>
                <a:lnTo>
                  <a:pt x="7785" y="691316"/>
                </a:lnTo>
                <a:lnTo>
                  <a:pt x="17288" y="737777"/>
                </a:lnTo>
                <a:lnTo>
                  <a:pt x="30326" y="782845"/>
                </a:lnTo>
                <a:lnTo>
                  <a:pt x="46747" y="826367"/>
                </a:lnTo>
                <a:lnTo>
                  <a:pt x="66397" y="868192"/>
                </a:lnTo>
                <a:lnTo>
                  <a:pt x="89123" y="908164"/>
                </a:lnTo>
                <a:lnTo>
                  <a:pt x="114773" y="946132"/>
                </a:lnTo>
                <a:lnTo>
                  <a:pt x="143193" y="981942"/>
                </a:lnTo>
                <a:lnTo>
                  <a:pt x="174229" y="1015441"/>
                </a:lnTo>
                <a:lnTo>
                  <a:pt x="207730" y="1046476"/>
                </a:lnTo>
                <a:lnTo>
                  <a:pt x="243541" y="1074894"/>
                </a:lnTo>
                <a:lnTo>
                  <a:pt x="281510" y="1100542"/>
                </a:lnTo>
                <a:lnTo>
                  <a:pt x="321483" y="1123267"/>
                </a:lnTo>
                <a:lnTo>
                  <a:pt x="363307" y="1142916"/>
                </a:lnTo>
                <a:lnTo>
                  <a:pt x="406830" y="1159335"/>
                </a:lnTo>
                <a:lnTo>
                  <a:pt x="451898" y="1172372"/>
                </a:lnTo>
                <a:lnTo>
                  <a:pt x="498358" y="1181874"/>
                </a:lnTo>
                <a:lnTo>
                  <a:pt x="546057" y="1187688"/>
                </a:lnTo>
                <a:lnTo>
                  <a:pt x="594842" y="1189659"/>
                </a:lnTo>
                <a:lnTo>
                  <a:pt x="643627" y="1187688"/>
                </a:lnTo>
                <a:lnTo>
                  <a:pt x="691325" y="1181874"/>
                </a:lnTo>
                <a:lnTo>
                  <a:pt x="737785" y="1172372"/>
                </a:lnTo>
                <a:lnTo>
                  <a:pt x="782853" y="1159335"/>
                </a:lnTo>
                <a:lnTo>
                  <a:pt x="826375" y="1142916"/>
                </a:lnTo>
                <a:lnTo>
                  <a:pt x="868199" y="1123267"/>
                </a:lnTo>
                <a:lnTo>
                  <a:pt x="908171" y="1100542"/>
                </a:lnTo>
                <a:lnTo>
                  <a:pt x="946139" y="1074894"/>
                </a:lnTo>
                <a:lnTo>
                  <a:pt x="981949" y="1046476"/>
                </a:lnTo>
                <a:lnTo>
                  <a:pt x="1015449" y="1015441"/>
                </a:lnTo>
                <a:lnTo>
                  <a:pt x="1046484" y="981942"/>
                </a:lnTo>
                <a:lnTo>
                  <a:pt x="1074903" y="946132"/>
                </a:lnTo>
                <a:lnTo>
                  <a:pt x="1100552" y="908164"/>
                </a:lnTo>
                <a:lnTo>
                  <a:pt x="1123277" y="868192"/>
                </a:lnTo>
                <a:lnTo>
                  <a:pt x="1142927" y="826367"/>
                </a:lnTo>
                <a:lnTo>
                  <a:pt x="1159347" y="782845"/>
                </a:lnTo>
                <a:lnTo>
                  <a:pt x="1172384" y="737777"/>
                </a:lnTo>
                <a:lnTo>
                  <a:pt x="1181887" y="691316"/>
                </a:lnTo>
                <a:lnTo>
                  <a:pt x="1187700" y="643616"/>
                </a:lnTo>
                <a:lnTo>
                  <a:pt x="1189672" y="594829"/>
                </a:lnTo>
                <a:lnTo>
                  <a:pt x="1187700" y="546043"/>
                </a:lnTo>
                <a:lnTo>
                  <a:pt x="1181887" y="498343"/>
                </a:lnTo>
                <a:lnTo>
                  <a:pt x="1172384" y="451882"/>
                </a:lnTo>
                <a:lnTo>
                  <a:pt x="1159347" y="406814"/>
                </a:lnTo>
                <a:lnTo>
                  <a:pt x="1142927" y="363291"/>
                </a:lnTo>
                <a:lnTo>
                  <a:pt x="1123277" y="321467"/>
                </a:lnTo>
                <a:lnTo>
                  <a:pt x="1100552" y="281495"/>
                </a:lnTo>
                <a:lnTo>
                  <a:pt x="1074903" y="243527"/>
                </a:lnTo>
                <a:lnTo>
                  <a:pt x="1046484" y="207717"/>
                </a:lnTo>
                <a:lnTo>
                  <a:pt x="1015449" y="174218"/>
                </a:lnTo>
                <a:lnTo>
                  <a:pt x="981949" y="143183"/>
                </a:lnTo>
                <a:lnTo>
                  <a:pt x="946139" y="114765"/>
                </a:lnTo>
                <a:lnTo>
                  <a:pt x="908171" y="89117"/>
                </a:lnTo>
                <a:lnTo>
                  <a:pt x="868199" y="66392"/>
                </a:lnTo>
                <a:lnTo>
                  <a:pt x="826375" y="46743"/>
                </a:lnTo>
                <a:lnTo>
                  <a:pt x="782853" y="30324"/>
                </a:lnTo>
                <a:lnTo>
                  <a:pt x="737785" y="17286"/>
                </a:lnTo>
                <a:lnTo>
                  <a:pt x="691325" y="7785"/>
                </a:lnTo>
                <a:lnTo>
                  <a:pt x="643627" y="1971"/>
                </a:lnTo>
                <a:lnTo>
                  <a:pt x="594842" y="0"/>
                </a:lnTo>
                <a:close/>
              </a:path>
            </a:pathLst>
          </a:custGeom>
          <a:solidFill>
            <a:schemeClr val="accent3"/>
          </a:solidFill>
        </p:spPr>
        <p:txBody>
          <a:bodyPr wrap="square" lIns="0" tIns="0" rIns="0" bIns="0" rtlCol="0"/>
          <a:lstStyle/>
          <a:p>
            <a:endParaRPr/>
          </a:p>
        </p:txBody>
      </p:sp>
      <p:sp>
        <p:nvSpPr>
          <p:cNvPr id="25" name="object 10"/>
          <p:cNvSpPr/>
          <p:nvPr userDrawn="1"/>
        </p:nvSpPr>
        <p:spPr>
          <a:xfrm>
            <a:off x="6451600" y="7696200"/>
            <a:ext cx="533400" cy="533400"/>
          </a:xfrm>
          <a:custGeom>
            <a:avLst/>
            <a:gdLst/>
            <a:ahLst/>
            <a:cxnLst/>
            <a:rect l="l" t="t" r="r" b="b"/>
            <a:pathLst>
              <a:path w="1189990" h="1189989">
                <a:moveTo>
                  <a:pt x="594829" y="0"/>
                </a:moveTo>
                <a:lnTo>
                  <a:pt x="546043" y="1971"/>
                </a:lnTo>
                <a:lnTo>
                  <a:pt x="498343" y="7785"/>
                </a:lnTo>
                <a:lnTo>
                  <a:pt x="451882" y="17287"/>
                </a:lnTo>
                <a:lnTo>
                  <a:pt x="406814" y="30325"/>
                </a:lnTo>
                <a:lnTo>
                  <a:pt x="363291" y="46745"/>
                </a:lnTo>
                <a:lnTo>
                  <a:pt x="321467" y="66395"/>
                </a:lnTo>
                <a:lnTo>
                  <a:pt x="281495" y="89121"/>
                </a:lnTo>
                <a:lnTo>
                  <a:pt x="243527" y="114770"/>
                </a:lnTo>
                <a:lnTo>
                  <a:pt x="207717" y="143190"/>
                </a:lnTo>
                <a:lnTo>
                  <a:pt x="174218" y="174226"/>
                </a:lnTo>
                <a:lnTo>
                  <a:pt x="143183" y="207727"/>
                </a:lnTo>
                <a:lnTo>
                  <a:pt x="114765" y="243538"/>
                </a:lnTo>
                <a:lnTo>
                  <a:pt x="89117" y="281507"/>
                </a:lnTo>
                <a:lnTo>
                  <a:pt x="66392" y="321482"/>
                </a:lnTo>
                <a:lnTo>
                  <a:pt x="46743" y="363307"/>
                </a:lnTo>
                <a:lnTo>
                  <a:pt x="30324" y="406832"/>
                </a:lnTo>
                <a:lnTo>
                  <a:pt x="17286" y="451902"/>
                </a:lnTo>
                <a:lnTo>
                  <a:pt x="7785" y="498365"/>
                </a:lnTo>
                <a:lnTo>
                  <a:pt x="1971" y="546066"/>
                </a:lnTo>
                <a:lnTo>
                  <a:pt x="0" y="594855"/>
                </a:lnTo>
                <a:lnTo>
                  <a:pt x="1971" y="643639"/>
                </a:lnTo>
                <a:lnTo>
                  <a:pt x="7785" y="691338"/>
                </a:lnTo>
                <a:lnTo>
                  <a:pt x="17286" y="737798"/>
                </a:lnTo>
                <a:lnTo>
                  <a:pt x="30324" y="782865"/>
                </a:lnTo>
                <a:lnTo>
                  <a:pt x="46743" y="826388"/>
                </a:lnTo>
                <a:lnTo>
                  <a:pt x="66392" y="868211"/>
                </a:lnTo>
                <a:lnTo>
                  <a:pt x="89117" y="908184"/>
                </a:lnTo>
                <a:lnTo>
                  <a:pt x="114765" y="946152"/>
                </a:lnTo>
                <a:lnTo>
                  <a:pt x="143183" y="981962"/>
                </a:lnTo>
                <a:lnTo>
                  <a:pt x="174218" y="1015461"/>
                </a:lnTo>
                <a:lnTo>
                  <a:pt x="207717" y="1046497"/>
                </a:lnTo>
                <a:lnTo>
                  <a:pt x="243527" y="1074916"/>
                </a:lnTo>
                <a:lnTo>
                  <a:pt x="281495" y="1100564"/>
                </a:lnTo>
                <a:lnTo>
                  <a:pt x="321467" y="1123290"/>
                </a:lnTo>
                <a:lnTo>
                  <a:pt x="363291" y="1142939"/>
                </a:lnTo>
                <a:lnTo>
                  <a:pt x="406814" y="1159359"/>
                </a:lnTo>
                <a:lnTo>
                  <a:pt x="451882" y="1172397"/>
                </a:lnTo>
                <a:lnTo>
                  <a:pt x="498343" y="1181899"/>
                </a:lnTo>
                <a:lnTo>
                  <a:pt x="546043" y="1187713"/>
                </a:lnTo>
                <a:lnTo>
                  <a:pt x="594829" y="1189685"/>
                </a:lnTo>
                <a:lnTo>
                  <a:pt x="643614" y="1187713"/>
                </a:lnTo>
                <a:lnTo>
                  <a:pt x="691313" y="1181899"/>
                </a:lnTo>
                <a:lnTo>
                  <a:pt x="737772" y="1172397"/>
                </a:lnTo>
                <a:lnTo>
                  <a:pt x="782840" y="1159359"/>
                </a:lnTo>
                <a:lnTo>
                  <a:pt x="826362" y="1142939"/>
                </a:lnTo>
                <a:lnTo>
                  <a:pt x="868186" y="1123290"/>
                </a:lnTo>
                <a:lnTo>
                  <a:pt x="908158" y="1100564"/>
                </a:lnTo>
                <a:lnTo>
                  <a:pt x="946126" y="1074916"/>
                </a:lnTo>
                <a:lnTo>
                  <a:pt x="981936" y="1046497"/>
                </a:lnTo>
                <a:lnTo>
                  <a:pt x="1015436" y="1015461"/>
                </a:lnTo>
                <a:lnTo>
                  <a:pt x="1046472" y="981962"/>
                </a:lnTo>
                <a:lnTo>
                  <a:pt x="1074890" y="946152"/>
                </a:lnTo>
                <a:lnTo>
                  <a:pt x="1100539" y="908184"/>
                </a:lnTo>
                <a:lnTo>
                  <a:pt x="1123265" y="868211"/>
                </a:lnTo>
                <a:lnTo>
                  <a:pt x="1142914" y="826388"/>
                </a:lnTo>
                <a:lnTo>
                  <a:pt x="1159334" y="782865"/>
                </a:lnTo>
                <a:lnTo>
                  <a:pt x="1172372" y="737798"/>
                </a:lnTo>
                <a:lnTo>
                  <a:pt x="1181874" y="691338"/>
                </a:lnTo>
                <a:lnTo>
                  <a:pt x="1187687" y="643639"/>
                </a:lnTo>
                <a:lnTo>
                  <a:pt x="1189659" y="594855"/>
                </a:lnTo>
                <a:lnTo>
                  <a:pt x="1187687" y="546066"/>
                </a:lnTo>
                <a:lnTo>
                  <a:pt x="1181874" y="498365"/>
                </a:lnTo>
                <a:lnTo>
                  <a:pt x="1172372" y="451902"/>
                </a:lnTo>
                <a:lnTo>
                  <a:pt x="1159334" y="406832"/>
                </a:lnTo>
                <a:lnTo>
                  <a:pt x="1142914" y="363307"/>
                </a:lnTo>
                <a:lnTo>
                  <a:pt x="1123265" y="321482"/>
                </a:lnTo>
                <a:lnTo>
                  <a:pt x="1100539" y="281507"/>
                </a:lnTo>
                <a:lnTo>
                  <a:pt x="1074890" y="243538"/>
                </a:lnTo>
                <a:lnTo>
                  <a:pt x="1046472" y="207727"/>
                </a:lnTo>
                <a:lnTo>
                  <a:pt x="1015436" y="174226"/>
                </a:lnTo>
                <a:lnTo>
                  <a:pt x="981936" y="143190"/>
                </a:lnTo>
                <a:lnTo>
                  <a:pt x="946126" y="114770"/>
                </a:lnTo>
                <a:lnTo>
                  <a:pt x="908158" y="89121"/>
                </a:lnTo>
                <a:lnTo>
                  <a:pt x="868186" y="66395"/>
                </a:lnTo>
                <a:lnTo>
                  <a:pt x="826362" y="46745"/>
                </a:lnTo>
                <a:lnTo>
                  <a:pt x="782840" y="30325"/>
                </a:lnTo>
                <a:lnTo>
                  <a:pt x="737772" y="17287"/>
                </a:lnTo>
                <a:lnTo>
                  <a:pt x="691313" y="7785"/>
                </a:lnTo>
                <a:lnTo>
                  <a:pt x="643614" y="1971"/>
                </a:lnTo>
                <a:lnTo>
                  <a:pt x="594829" y="0"/>
                </a:lnTo>
                <a:close/>
              </a:path>
            </a:pathLst>
          </a:custGeom>
          <a:solidFill>
            <a:schemeClr val="accent2"/>
          </a:solidFill>
        </p:spPr>
        <p:txBody>
          <a:bodyPr wrap="square" lIns="0" tIns="0" rIns="0" bIns="0" rtlCol="0"/>
          <a:lstStyle/>
          <a:p>
            <a:endParaRPr/>
          </a:p>
        </p:txBody>
      </p:sp>
    </p:spTree>
    <p:extLst>
      <p:ext uri="{BB962C8B-B14F-4D97-AF65-F5344CB8AC3E}">
        <p14:creationId xmlns:p14="http://schemas.microsoft.com/office/powerpoint/2010/main" val="107841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600" y="487363"/>
            <a:ext cx="14020800" cy="176688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17600" y="2433638"/>
            <a:ext cx="14020800" cy="580231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17600" y="8475663"/>
            <a:ext cx="365760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2F98A9D4-C7C2-4064-B656-28A5065AC17F}" type="datetimeFigureOut">
              <a:rPr lang="en-US" smtClean="0"/>
              <a:t>5/17/21</a:t>
            </a:fld>
            <a:endParaRPr lang="en-US"/>
          </a:p>
        </p:txBody>
      </p:sp>
      <p:sp>
        <p:nvSpPr>
          <p:cNvPr id="5" name="Footer Placeholder 4"/>
          <p:cNvSpPr>
            <a:spLocks noGrp="1"/>
          </p:cNvSpPr>
          <p:nvPr>
            <p:ph type="ftr" sz="quarter" idx="3"/>
          </p:nvPr>
        </p:nvSpPr>
        <p:spPr>
          <a:xfrm>
            <a:off x="5384800" y="8475663"/>
            <a:ext cx="5486400"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480800" y="8475663"/>
            <a:ext cx="365760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235662B6-1521-4FA2-A9A8-4F47317A73EA}" type="slidenum">
              <a:rPr lang="en-US" smtClean="0"/>
              <a:t>‹#›</a:t>
            </a:fld>
            <a:endParaRPr lang="en-US"/>
          </a:p>
        </p:txBody>
      </p:sp>
    </p:spTree>
    <p:extLst>
      <p:ext uri="{BB962C8B-B14F-4D97-AF65-F5344CB8AC3E}">
        <p14:creationId xmlns:p14="http://schemas.microsoft.com/office/powerpoint/2010/main" val="3535450015"/>
      </p:ext>
    </p:extLst>
  </p:cSld>
  <p:clrMap bg1="lt1" tx1="dk1" bg2="lt2" tx2="dk2" accent1="accent1" accent2="accent2" accent3="accent3" accent4="accent4" accent5="accent5" accent6="accent6" hlink="hlink" folHlink="folHlink"/>
  <p:sldLayoutIdLst>
    <p:sldLayoutId id="2147483667" r:id="rId1"/>
    <p:sldLayoutId id="2147483665" r:id="rId2"/>
    <p:sldLayoutId id="2147483668" r:id="rId3"/>
    <p:sldLayoutId id="2147483669" r:id="rId4"/>
    <p:sldLayoutId id="2147483670" r:id="rId5"/>
    <p:sldLayoutId id="2147483672" r:id="rId6"/>
    <p:sldLayoutId id="2147483673" r:id="rId7"/>
    <p:sldLayoutId id="2147483677" r:id="rId8"/>
    <p:sldLayoutId id="2147483671" r:id="rId9"/>
    <p:sldLayoutId id="2147483674" r:id="rId10"/>
    <p:sldLayoutId id="2147483675" r:id="rId11"/>
    <p:sldLayoutId id="2147483676" r:id="rId12"/>
    <p:sldLayoutId id="2147483678"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albu-legal.ro" TargetMode="External"/><Relationship Id="rId2" Type="http://schemas.openxmlformats.org/officeDocument/2006/relationships/hyperlink" Target="mailto:gabriel.albu@albu-legal.ro"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GB" sz="4000" dirty="0">
                <a:latin typeface="Palatino Linotype"/>
                <a:cs typeface="Palatino Linotype"/>
              </a:rPr>
            </a:br>
            <a:br>
              <a:rPr lang="en-GB" sz="4000" dirty="0">
                <a:latin typeface="Palatino Linotype"/>
                <a:cs typeface="Palatino Linotype"/>
              </a:rPr>
            </a:br>
            <a:br>
              <a:rPr lang="en-GB" sz="4900" dirty="0">
                <a:latin typeface="Palatino Linotype"/>
                <a:cs typeface="Palatino Linotype"/>
              </a:rPr>
            </a:br>
            <a:r>
              <a:rPr lang="en-GB" sz="4900" dirty="0">
                <a:latin typeface="Palatino Linotype"/>
                <a:cs typeface="Palatino Linotype"/>
              </a:rPr>
              <a:t>EU DIRECTIVE ON THE PROTECTION OF PERSONS WHO REPORT BREACHES OF UNION LAW </a:t>
            </a:r>
            <a:endParaRPr lang="en-US" sz="4900" dirty="0"/>
          </a:p>
        </p:txBody>
      </p:sp>
      <p:sp>
        <p:nvSpPr>
          <p:cNvPr id="3" name="Subtitle 2"/>
          <p:cNvSpPr>
            <a:spLocks noGrp="1"/>
          </p:cNvSpPr>
          <p:nvPr>
            <p:ph type="subTitle" idx="1"/>
          </p:nvPr>
        </p:nvSpPr>
        <p:spPr>
          <a:xfrm>
            <a:off x="5779820" y="4802187"/>
            <a:ext cx="10476180" cy="2844799"/>
          </a:xfrm>
        </p:spPr>
        <p:txBody>
          <a:bodyPr/>
          <a:lstStyle/>
          <a:p>
            <a:endParaRPr lang="en-GB" sz="3600" dirty="0">
              <a:latin typeface="Palatino Linotype"/>
              <a:cs typeface="Palatino Linotype"/>
            </a:endParaRPr>
          </a:p>
          <a:p>
            <a:r>
              <a:rPr lang="en-GB" sz="3600" dirty="0">
                <a:solidFill>
                  <a:srgbClr val="B67300"/>
                </a:solidFill>
                <a:latin typeface="Palatino Linotype"/>
                <a:cs typeface="Palatino Linotype"/>
              </a:rPr>
              <a:t>THE NEED FOR INTERNAL CORPORATE PROCEDURES </a:t>
            </a:r>
          </a:p>
          <a:p>
            <a:r>
              <a:rPr lang="en-GB" sz="3600" dirty="0">
                <a:solidFill>
                  <a:srgbClr val="B67300"/>
                </a:solidFill>
                <a:latin typeface="Palatino Linotype"/>
                <a:cs typeface="Palatino Linotype"/>
              </a:rPr>
              <a:t>IMPLICATIONS ON CORPORATE LIABILITY </a:t>
            </a:r>
            <a:endParaRPr lang="en-US" sz="3600" dirty="0">
              <a:solidFill>
                <a:srgbClr val="B67300"/>
              </a:solidFill>
              <a:latin typeface="Palatino Linotype"/>
              <a:cs typeface="Palatino Linotype"/>
            </a:endParaRPr>
          </a:p>
          <a:p>
            <a:endParaRPr lang="en-US" dirty="0"/>
          </a:p>
        </p:txBody>
      </p:sp>
    </p:spTree>
    <p:extLst>
      <p:ext uri="{BB962C8B-B14F-4D97-AF65-F5344CB8AC3E}">
        <p14:creationId xmlns:p14="http://schemas.microsoft.com/office/powerpoint/2010/main" val="4096147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descr="shield.jpeg"/>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40508" b="40508"/>
          <a:stretch>
            <a:fillRect/>
          </a:stretch>
        </p:blipFill>
        <p:spPr/>
      </p:pic>
      <p:sp>
        <p:nvSpPr>
          <p:cNvPr id="13" name="Title 1"/>
          <p:cNvSpPr>
            <a:spLocks noGrp="1"/>
          </p:cNvSpPr>
          <p:nvPr>
            <p:ph type="title"/>
          </p:nvPr>
        </p:nvSpPr>
        <p:spPr>
          <a:xfrm>
            <a:off x="1117600" y="2438401"/>
            <a:ext cx="14020800" cy="533400"/>
          </a:xfrm>
        </p:spPr>
        <p:txBody>
          <a:bodyPr/>
          <a:lstStyle/>
          <a:p>
            <a:r>
              <a:rPr lang="en-US" sz="4000" dirty="0">
                <a:latin typeface="Palatino Linotype"/>
                <a:cs typeface="Palatino Linotype"/>
              </a:rPr>
              <a:t>CONTEXT</a:t>
            </a:r>
          </a:p>
        </p:txBody>
      </p:sp>
      <p:sp>
        <p:nvSpPr>
          <p:cNvPr id="14" name="Title 1"/>
          <p:cNvSpPr txBox="1">
            <a:spLocks/>
          </p:cNvSpPr>
          <p:nvPr/>
        </p:nvSpPr>
        <p:spPr>
          <a:xfrm>
            <a:off x="1041400" y="3429000"/>
            <a:ext cx="4191000" cy="5334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rgbClr val="025157"/>
                </a:solidFill>
                <a:latin typeface="+mj-lt"/>
                <a:ea typeface="+mj-ea"/>
                <a:cs typeface="+mj-cs"/>
              </a:defRPr>
            </a:lvl1pPr>
          </a:lstStyle>
          <a:p>
            <a:pPr marL="571500" indent="-571500">
              <a:buClr>
                <a:srgbClr val="025157"/>
              </a:buClr>
              <a:buFont typeface="Wingdings" panose="05000000000000000000" pitchFamily="2" charset="2"/>
              <a:buChar char="§"/>
            </a:pPr>
            <a:r>
              <a:rPr lang="ro-RO" sz="2800" dirty="0">
                <a:solidFill>
                  <a:srgbClr val="B67300"/>
                </a:solidFill>
                <a:latin typeface="Palatino Linotype"/>
                <a:cs typeface="Palatino Linotype"/>
              </a:rPr>
              <a:t>PURPOSE (Art. 1)</a:t>
            </a:r>
          </a:p>
          <a:p>
            <a:pPr marL="571500" indent="-571500">
              <a:buClr>
                <a:srgbClr val="025157"/>
              </a:buClr>
              <a:buFont typeface="Arial" panose="020B0604020202020204" pitchFamily="34" charset="0"/>
              <a:buChar char="□"/>
            </a:pPr>
            <a:endParaRPr lang="en-US" sz="2800" dirty="0">
              <a:solidFill>
                <a:srgbClr val="B67300"/>
              </a:solidFill>
              <a:latin typeface="Palatino Linotype"/>
              <a:cs typeface="Palatino Linotype"/>
            </a:endParaRPr>
          </a:p>
        </p:txBody>
      </p:sp>
      <p:sp>
        <p:nvSpPr>
          <p:cNvPr id="15" name="Title 1"/>
          <p:cNvSpPr txBox="1">
            <a:spLocks/>
          </p:cNvSpPr>
          <p:nvPr/>
        </p:nvSpPr>
        <p:spPr>
          <a:xfrm>
            <a:off x="1117600" y="4114800"/>
            <a:ext cx="14097000" cy="141263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sz="2800" dirty="0">
                <a:latin typeface="Palatino Linotype"/>
                <a:cs typeface="Palatino Linotype"/>
              </a:rPr>
              <a:t>Enhancing the enforcement of Union law and policies in specific areas by laying down </a:t>
            </a:r>
            <a:r>
              <a:rPr lang="en-GB" sz="2800" b="1" dirty="0">
                <a:latin typeface="Palatino Linotype"/>
                <a:cs typeface="Palatino Linotype"/>
              </a:rPr>
              <a:t>common minimum standards</a:t>
            </a:r>
            <a:r>
              <a:rPr lang="en-GB" sz="2800" dirty="0">
                <a:latin typeface="Palatino Linotype"/>
                <a:cs typeface="Palatino Linotype"/>
              </a:rPr>
              <a:t> providing for a high level of protection of persons reporting breaches of Union law.</a:t>
            </a:r>
            <a:r>
              <a:rPr lang="en-US" sz="2800" dirty="0">
                <a:latin typeface="Palatino Linotype"/>
                <a:cs typeface="Palatino Linotype"/>
              </a:rPr>
              <a:t> </a:t>
            </a:r>
            <a:endParaRPr lang="en-US" sz="2800" dirty="0">
              <a:solidFill>
                <a:schemeClr val="tx1">
                  <a:lumMod val="75000"/>
                  <a:lumOff val="25000"/>
                </a:schemeClr>
              </a:solidFill>
              <a:latin typeface="Palatino Linotype"/>
              <a:cs typeface="Palatino Linotype"/>
            </a:endParaRPr>
          </a:p>
        </p:txBody>
      </p:sp>
      <p:sp>
        <p:nvSpPr>
          <p:cNvPr id="16" name="Title 1"/>
          <p:cNvSpPr txBox="1">
            <a:spLocks/>
          </p:cNvSpPr>
          <p:nvPr/>
        </p:nvSpPr>
        <p:spPr>
          <a:xfrm>
            <a:off x="1096512" y="5527430"/>
            <a:ext cx="9317488" cy="54582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rgbClr val="025157"/>
                </a:solidFill>
                <a:latin typeface="+mj-lt"/>
                <a:ea typeface="+mj-ea"/>
                <a:cs typeface="+mj-cs"/>
              </a:defRPr>
            </a:lvl1pPr>
          </a:lstStyle>
          <a:p>
            <a:pPr marL="571500" indent="-571500">
              <a:buClr>
                <a:srgbClr val="025157"/>
              </a:buClr>
              <a:buFont typeface="Wingdings" panose="05000000000000000000" pitchFamily="2" charset="2"/>
              <a:buChar char="§"/>
            </a:pPr>
            <a:r>
              <a:rPr lang="en-GB" sz="2800" dirty="0">
                <a:solidFill>
                  <a:srgbClr val="B67300"/>
                </a:solidFill>
                <a:latin typeface="Palatino Linotype"/>
                <a:cs typeface="Palatino Linotype"/>
              </a:rPr>
              <a:t>SUBSTANTIAL</a:t>
            </a:r>
            <a:r>
              <a:rPr lang="ro-RO" sz="2800" dirty="0">
                <a:solidFill>
                  <a:srgbClr val="B67300"/>
                </a:solidFill>
                <a:latin typeface="Palatino Linotype"/>
                <a:cs typeface="Palatino Linotype"/>
              </a:rPr>
              <a:t> SCOPE </a:t>
            </a:r>
            <a:r>
              <a:rPr lang="en-GB" sz="2800" dirty="0">
                <a:solidFill>
                  <a:srgbClr val="B67300"/>
                </a:solidFill>
                <a:latin typeface="Palatino Linotype"/>
                <a:cs typeface="Palatino Linotype"/>
              </a:rPr>
              <a:t>– </a:t>
            </a:r>
            <a:r>
              <a:rPr lang="en-GB" sz="2800" i="1" dirty="0" err="1">
                <a:solidFill>
                  <a:srgbClr val="B67300"/>
                </a:solidFill>
                <a:latin typeface="Palatino Linotype"/>
                <a:cs typeface="Palatino Linotype"/>
              </a:rPr>
              <a:t>rationae</a:t>
            </a:r>
            <a:r>
              <a:rPr lang="en-GB" sz="2800" i="1" dirty="0">
                <a:solidFill>
                  <a:srgbClr val="B67300"/>
                </a:solidFill>
                <a:latin typeface="Palatino Linotype"/>
                <a:cs typeface="Palatino Linotype"/>
              </a:rPr>
              <a:t> </a:t>
            </a:r>
            <a:r>
              <a:rPr lang="en-GB" sz="2800" i="1" dirty="0" err="1">
                <a:solidFill>
                  <a:srgbClr val="B67300"/>
                </a:solidFill>
                <a:latin typeface="Palatino Linotype"/>
                <a:cs typeface="Palatino Linotype"/>
              </a:rPr>
              <a:t>materiae</a:t>
            </a:r>
            <a:r>
              <a:rPr lang="en-GB" sz="2800" dirty="0">
                <a:solidFill>
                  <a:srgbClr val="B67300"/>
                </a:solidFill>
                <a:latin typeface="Palatino Linotype"/>
                <a:cs typeface="Palatino Linotype"/>
              </a:rPr>
              <a:t> </a:t>
            </a:r>
            <a:r>
              <a:rPr lang="ro-RO" sz="2800" dirty="0">
                <a:solidFill>
                  <a:srgbClr val="B67300"/>
                </a:solidFill>
                <a:latin typeface="Palatino Linotype"/>
                <a:cs typeface="Palatino Linotype"/>
              </a:rPr>
              <a:t>(Art. 2)</a:t>
            </a:r>
          </a:p>
          <a:p>
            <a:pPr marL="571500" indent="-571500">
              <a:buClr>
                <a:srgbClr val="025157"/>
              </a:buClr>
              <a:buFont typeface="Arial" panose="020B0604020202020204" pitchFamily="34" charset="0"/>
              <a:buChar char="□"/>
            </a:pPr>
            <a:endParaRPr lang="en-US" sz="2800" dirty="0">
              <a:solidFill>
                <a:srgbClr val="B67300"/>
              </a:solidFill>
              <a:latin typeface="Palatino Linotype"/>
              <a:cs typeface="Palatino Linotype"/>
            </a:endParaRPr>
          </a:p>
        </p:txBody>
      </p:sp>
      <p:sp>
        <p:nvSpPr>
          <p:cNvPr id="17" name="Title 1"/>
          <p:cNvSpPr txBox="1">
            <a:spLocks/>
          </p:cNvSpPr>
          <p:nvPr/>
        </p:nvSpPr>
        <p:spPr>
          <a:xfrm>
            <a:off x="1117600" y="6137694"/>
            <a:ext cx="13106400" cy="141263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sz="2800" dirty="0">
                <a:latin typeface="Palatino Linotype"/>
                <a:cs typeface="Palatino Linotype"/>
              </a:rPr>
              <a:t>Reporting the breaches falling within the scope of Union acts and concern areas such as: public procurement; financial services, products and markets; prevention of money laundering and terrorist financing; protection of the environment; food and feed safety; public health; consumer protection; protection of privacy and personal data, and security of network and information systems; breaches affecting the financial interest of the Union; competition and State aid rules etc. </a:t>
            </a:r>
            <a:endParaRPr lang="en-US" sz="2800" dirty="0">
              <a:latin typeface="Palatino Linotype"/>
              <a:cs typeface="Palatino Linotype"/>
            </a:endParaRPr>
          </a:p>
        </p:txBody>
      </p:sp>
    </p:spTree>
    <p:extLst>
      <p:ext uri="{BB962C8B-B14F-4D97-AF65-F5344CB8AC3E}">
        <p14:creationId xmlns:p14="http://schemas.microsoft.com/office/powerpoint/2010/main" val="2561790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1117600" y="2438401"/>
            <a:ext cx="14020800" cy="533400"/>
          </a:xfrm>
        </p:spPr>
        <p:txBody>
          <a:bodyPr/>
          <a:lstStyle/>
          <a:p>
            <a:r>
              <a:rPr lang="en-US" sz="4000" dirty="0">
                <a:latin typeface="Palatino Linotype"/>
                <a:cs typeface="Palatino Linotype"/>
              </a:rPr>
              <a:t>CONTEXT</a:t>
            </a:r>
          </a:p>
        </p:txBody>
      </p:sp>
      <p:sp>
        <p:nvSpPr>
          <p:cNvPr id="8" name="Title 1"/>
          <p:cNvSpPr txBox="1">
            <a:spLocks/>
          </p:cNvSpPr>
          <p:nvPr/>
        </p:nvSpPr>
        <p:spPr>
          <a:xfrm>
            <a:off x="1117600" y="3505200"/>
            <a:ext cx="14020800" cy="3810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sz="2800" dirty="0">
                <a:latin typeface="Palatino Linotype"/>
                <a:cs typeface="Palatino Linotype"/>
              </a:rPr>
              <a:t>Act of the European Union with a specific purpose that ensures the possibility for persons acting within authorities, institutions, offices, public or private legal persons to inform decision makers (either through internal or external reporting methods or through public disclosure) in relation to infringements of Union law in multiple areas of interest.</a:t>
            </a:r>
            <a:endParaRPr lang="en-US" sz="2800" dirty="0">
              <a:latin typeface="Palatino Linotype"/>
              <a:cs typeface="Palatino Linotype"/>
            </a:endParaRPr>
          </a:p>
          <a:p>
            <a:r>
              <a:rPr lang="en-GB" sz="2800" dirty="0">
                <a:latin typeface="Palatino Linotype"/>
                <a:cs typeface="Palatino Linotype"/>
              </a:rPr>
              <a:t> </a:t>
            </a:r>
            <a:endParaRPr lang="en-US" sz="2800" dirty="0">
              <a:latin typeface="Palatino Linotype"/>
              <a:cs typeface="Palatino Linotype"/>
            </a:endParaRPr>
          </a:p>
          <a:p>
            <a:r>
              <a:rPr lang="en-GB" sz="2800" dirty="0">
                <a:latin typeface="Palatino Linotype"/>
                <a:cs typeface="Palatino Linotype"/>
              </a:rPr>
              <a:t>The reported information will most often cover situations regarding the activity within the respective legal entity in which the </a:t>
            </a:r>
            <a:r>
              <a:rPr lang="en-GB" sz="2800" dirty="0" err="1">
                <a:latin typeface="Palatino Linotype"/>
                <a:cs typeface="Palatino Linotype"/>
              </a:rPr>
              <a:t>whistleblower</a:t>
            </a:r>
            <a:r>
              <a:rPr lang="en-GB" sz="2800" dirty="0">
                <a:latin typeface="Palatino Linotype"/>
                <a:cs typeface="Palatino Linotype"/>
              </a:rPr>
              <a:t> operates, but it is not excluded to also report information about the activity of other people (e.g. business partners, other collaborating institutions, etc.)</a:t>
            </a:r>
            <a:endParaRPr lang="en-US" sz="2800" dirty="0">
              <a:latin typeface="Palatino Linotype"/>
              <a:cs typeface="Palatino Linotype"/>
            </a:endParaRPr>
          </a:p>
        </p:txBody>
      </p:sp>
      <p:pic>
        <p:nvPicPr>
          <p:cNvPr id="11" name="Picture Placeholder 1" descr="shield.jpeg">
            <a:extLst>
              <a:ext uri="{FF2B5EF4-FFF2-40B4-BE49-F238E27FC236}">
                <a16:creationId xmlns:a16="http://schemas.microsoft.com/office/drawing/2014/main" id="{6968D8D1-0583-E441-AE32-9064EFC6389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40508" b="40508"/>
          <a:stretch>
            <a:fillRect/>
          </a:stretch>
        </p:blipFill>
        <p:spPr>
          <a:xfrm>
            <a:off x="0" y="0"/>
            <a:ext cx="16256000" cy="2057400"/>
          </a:xfrm>
        </p:spPr>
      </p:pic>
    </p:spTree>
    <p:extLst>
      <p:ext uri="{BB962C8B-B14F-4D97-AF65-F5344CB8AC3E}">
        <p14:creationId xmlns:p14="http://schemas.microsoft.com/office/powerpoint/2010/main" val="2641987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descr="images.jpeg"/>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5234" r="15234"/>
          <a:stretch>
            <a:fillRect/>
          </a:stretch>
        </p:blipFill>
        <p:spPr/>
      </p:pic>
      <p:sp>
        <p:nvSpPr>
          <p:cNvPr id="13" name="Title 2"/>
          <p:cNvSpPr>
            <a:spLocks noGrp="1"/>
          </p:cNvSpPr>
          <p:nvPr>
            <p:ph type="title"/>
          </p:nvPr>
        </p:nvSpPr>
        <p:spPr>
          <a:xfrm>
            <a:off x="1346200" y="495300"/>
            <a:ext cx="8001000" cy="533400"/>
          </a:xfrm>
        </p:spPr>
        <p:txBody>
          <a:bodyPr/>
          <a:lstStyle/>
          <a:p>
            <a:r>
              <a:rPr lang="en-US" sz="4000" dirty="0">
                <a:latin typeface="Palatino Linotype"/>
                <a:cs typeface="Palatino Linotype"/>
              </a:rPr>
              <a:t>CRIMINAL LIABILITY OF THE LEGAL PERSON </a:t>
            </a:r>
          </a:p>
        </p:txBody>
      </p:sp>
      <p:sp>
        <p:nvSpPr>
          <p:cNvPr id="14" name="Title 1"/>
          <p:cNvSpPr txBox="1">
            <a:spLocks/>
          </p:cNvSpPr>
          <p:nvPr/>
        </p:nvSpPr>
        <p:spPr>
          <a:xfrm>
            <a:off x="2210219" y="3276600"/>
            <a:ext cx="7517981" cy="11430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dirty="0">
                <a:latin typeface="Palatino Linotype"/>
                <a:cs typeface="Palatino Linotype"/>
              </a:rPr>
              <a:t>The legal person, with the exception of the state and public authorities, is criminally liable for crimes committed in the performance of the object of activity or in the interest or on behalf of the legal person. Public institutions are not criminally liable for crimes committed in the exercise of an activity that cannot be the subject of the private domain.</a:t>
            </a:r>
            <a:endParaRPr lang="en-US" dirty="0">
              <a:latin typeface="Palatino Linotype"/>
              <a:cs typeface="Palatino Linotype"/>
            </a:endParaRPr>
          </a:p>
        </p:txBody>
      </p:sp>
      <p:sp>
        <p:nvSpPr>
          <p:cNvPr id="15" name="Title 1"/>
          <p:cNvSpPr txBox="1">
            <a:spLocks/>
          </p:cNvSpPr>
          <p:nvPr/>
        </p:nvSpPr>
        <p:spPr>
          <a:xfrm>
            <a:off x="2210219" y="5410200"/>
            <a:ext cx="7289381"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dirty="0">
                <a:latin typeface="Palatino Linotype"/>
                <a:cs typeface="Palatino Linotype"/>
              </a:rPr>
              <a:t>The criminal liability of the legal person does not exclude the criminal liability of the natural person who contributed to the commission of the same act.</a:t>
            </a:r>
            <a:endParaRPr lang="en-US" dirty="0">
              <a:latin typeface="Palatino Linotype"/>
              <a:cs typeface="Palatino Linotype"/>
            </a:endParaRPr>
          </a:p>
        </p:txBody>
      </p:sp>
      <p:sp>
        <p:nvSpPr>
          <p:cNvPr id="16" name="Title 1"/>
          <p:cNvSpPr txBox="1">
            <a:spLocks/>
          </p:cNvSpPr>
          <p:nvPr/>
        </p:nvSpPr>
        <p:spPr>
          <a:xfrm>
            <a:off x="2210219" y="6858000"/>
            <a:ext cx="7365581" cy="11430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b="1" dirty="0">
                <a:latin typeface="Palatino Linotype"/>
                <a:cs typeface="Palatino Linotype"/>
              </a:rPr>
              <a:t>About the theory of organizational fault / theory of the enterprise philosophy or company ethos - to identify the guilt / fault of the legal person we must refer to the (in) existence of a practice tolerated or consented by the legal person.</a:t>
            </a:r>
            <a:endParaRPr lang="en-US" dirty="0">
              <a:latin typeface="Palatino Linotype"/>
              <a:cs typeface="Palatino Linotype"/>
            </a:endParaRPr>
          </a:p>
        </p:txBody>
      </p:sp>
    </p:spTree>
    <p:extLst>
      <p:ext uri="{BB962C8B-B14F-4D97-AF65-F5344CB8AC3E}">
        <p14:creationId xmlns:p14="http://schemas.microsoft.com/office/powerpoint/2010/main" val="1293302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1117600" y="2438401"/>
            <a:ext cx="14020800" cy="533400"/>
          </a:xfrm>
        </p:spPr>
        <p:txBody>
          <a:bodyPr/>
          <a:lstStyle/>
          <a:p>
            <a:r>
              <a:rPr lang="en-US" sz="4000" dirty="0">
                <a:latin typeface="Palatino Linotype"/>
                <a:cs typeface="Palatino Linotype"/>
              </a:rPr>
              <a:t>PERSONAL SCOPE – </a:t>
            </a:r>
            <a:r>
              <a:rPr lang="en-US" sz="4000" i="1" dirty="0" err="1">
                <a:latin typeface="Palatino Linotype"/>
                <a:cs typeface="Palatino Linotype"/>
              </a:rPr>
              <a:t>rationae</a:t>
            </a:r>
            <a:r>
              <a:rPr lang="en-US" sz="4000" i="1" dirty="0">
                <a:latin typeface="Palatino Linotype"/>
                <a:cs typeface="Palatino Linotype"/>
              </a:rPr>
              <a:t> personae</a:t>
            </a:r>
            <a:r>
              <a:rPr lang="en-US" sz="4000" dirty="0">
                <a:latin typeface="Palatino Linotype"/>
                <a:cs typeface="Palatino Linotype"/>
              </a:rPr>
              <a:t> (Art. 4)</a:t>
            </a:r>
          </a:p>
        </p:txBody>
      </p:sp>
      <p:sp>
        <p:nvSpPr>
          <p:cNvPr id="10" name="Title 1"/>
          <p:cNvSpPr txBox="1">
            <a:spLocks/>
          </p:cNvSpPr>
          <p:nvPr/>
        </p:nvSpPr>
        <p:spPr>
          <a:xfrm>
            <a:off x="1117600" y="3352800"/>
            <a:ext cx="14097000" cy="141263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sz="2800" dirty="0">
                <a:solidFill>
                  <a:srgbClr val="B67300"/>
                </a:solidFill>
                <a:latin typeface="Palatino Linotype"/>
                <a:cs typeface="Palatino Linotype"/>
              </a:rPr>
              <a:t>Reporting persons working in the private or public sector who acquired information on breaches in a work-related context including the following:</a:t>
            </a:r>
          </a:p>
          <a:p>
            <a:endParaRPr lang="en-US" sz="2800" dirty="0">
              <a:latin typeface="Palatino Linotype"/>
              <a:cs typeface="Palatino Linotype"/>
            </a:endParaRPr>
          </a:p>
        </p:txBody>
      </p:sp>
      <p:sp>
        <p:nvSpPr>
          <p:cNvPr id="11" name="Title 1"/>
          <p:cNvSpPr txBox="1">
            <a:spLocks/>
          </p:cNvSpPr>
          <p:nvPr/>
        </p:nvSpPr>
        <p:spPr>
          <a:xfrm>
            <a:off x="2108200" y="4267200"/>
            <a:ext cx="11430000" cy="5334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rgbClr val="025157"/>
                </a:solidFill>
                <a:latin typeface="+mj-lt"/>
                <a:ea typeface="+mj-ea"/>
                <a:cs typeface="+mj-cs"/>
              </a:defRPr>
            </a:lvl1pPr>
          </a:lstStyle>
          <a:p>
            <a:pPr marL="571500" lvl="0" indent="-571500">
              <a:buClr>
                <a:srgbClr val="025157"/>
              </a:buClr>
              <a:buFont typeface="Wingdings" panose="05000000000000000000" pitchFamily="2" charset="2"/>
              <a:buChar char="§"/>
            </a:pPr>
            <a:r>
              <a:rPr lang="ro-RO" sz="2800" b="0" dirty="0">
                <a:latin typeface="Palatino Linotype"/>
                <a:cs typeface="Palatino Linotype"/>
              </a:rPr>
              <a:t>Persons</a:t>
            </a:r>
            <a:r>
              <a:rPr lang="ro-RO" sz="2800" b="0" dirty="0">
                <a:solidFill>
                  <a:schemeClr val="tx1">
                    <a:lumMod val="75000"/>
                    <a:lumOff val="25000"/>
                  </a:schemeClr>
                </a:solidFill>
                <a:latin typeface="Palatino Linotype"/>
                <a:cs typeface="Palatino Linotype"/>
              </a:rPr>
              <a:t> </a:t>
            </a:r>
            <a:r>
              <a:rPr lang="en-GB" sz="2800" b="0" dirty="0">
                <a:latin typeface="Palatino Linotype"/>
                <a:cs typeface="Palatino Linotype"/>
              </a:rPr>
              <a:t>having the status of worker, including civil servants</a:t>
            </a:r>
          </a:p>
          <a:p>
            <a:pPr marL="571500" lvl="0" indent="-571500">
              <a:buClr>
                <a:srgbClr val="025157"/>
              </a:buClr>
              <a:buFont typeface="Wingdings" panose="05000000000000000000" pitchFamily="2" charset="2"/>
              <a:buChar char="§"/>
            </a:pPr>
            <a:r>
              <a:rPr lang="en-GB" sz="2800" b="0" dirty="0">
                <a:latin typeface="Palatino Linotype"/>
                <a:cs typeface="Palatino Linotype"/>
              </a:rPr>
              <a:t>Persons having self-employed status</a:t>
            </a:r>
          </a:p>
          <a:p>
            <a:pPr marL="571500" lvl="0" indent="-571500">
              <a:buClr>
                <a:srgbClr val="025157"/>
              </a:buClr>
              <a:buFont typeface="Wingdings" panose="05000000000000000000" pitchFamily="2" charset="2"/>
              <a:buChar char="§"/>
            </a:pPr>
            <a:r>
              <a:rPr lang="en-GB" sz="2800" b="0" dirty="0">
                <a:latin typeface="Palatino Linotype"/>
                <a:cs typeface="Palatino Linotype"/>
              </a:rPr>
              <a:t>Shareholders and persons belonging to the administrative, management or supervisory body of an undertaking, including non-executive members</a:t>
            </a:r>
            <a:r>
              <a:rPr lang="en-US" sz="2800" b="0" dirty="0">
                <a:latin typeface="Palatino Linotype"/>
                <a:cs typeface="Palatino Linotype"/>
              </a:rPr>
              <a:t> </a:t>
            </a:r>
          </a:p>
          <a:p>
            <a:pPr marL="571500" lvl="0" indent="-571500">
              <a:buClr>
                <a:srgbClr val="025157"/>
              </a:buClr>
              <a:buFont typeface="Wingdings" panose="05000000000000000000" pitchFamily="2" charset="2"/>
              <a:buChar char="§"/>
            </a:pPr>
            <a:r>
              <a:rPr lang="en-US" sz="2800" b="0" dirty="0">
                <a:latin typeface="Palatino Linotype"/>
                <a:cs typeface="Palatino Linotype"/>
              </a:rPr>
              <a:t>Volunteers and </a:t>
            </a:r>
            <a:r>
              <a:rPr lang="en-GB" sz="2800" b="0" dirty="0">
                <a:latin typeface="Palatino Linotype"/>
                <a:cs typeface="Palatino Linotype"/>
              </a:rPr>
              <a:t>paid or unpaid trainees</a:t>
            </a:r>
            <a:r>
              <a:rPr lang="en-US" sz="2800" b="0" dirty="0">
                <a:latin typeface="Palatino Linotype"/>
                <a:cs typeface="Palatino Linotype"/>
              </a:rPr>
              <a:t> </a:t>
            </a:r>
          </a:p>
          <a:p>
            <a:pPr marL="571500" lvl="0" indent="-571500">
              <a:buClr>
                <a:srgbClr val="025157"/>
              </a:buClr>
              <a:buFont typeface="Wingdings" panose="05000000000000000000" pitchFamily="2" charset="2"/>
              <a:buChar char="§"/>
            </a:pPr>
            <a:r>
              <a:rPr lang="en-US" sz="2800" b="0" dirty="0">
                <a:latin typeface="Palatino Linotype"/>
                <a:cs typeface="Palatino Linotype"/>
              </a:rPr>
              <a:t>Any </a:t>
            </a:r>
            <a:r>
              <a:rPr lang="en-GB" sz="2800" b="0" dirty="0">
                <a:latin typeface="Palatino Linotype"/>
                <a:cs typeface="Palatino Linotype"/>
              </a:rPr>
              <a:t>persons working under the supervision and direction of contractors, subcontractors and suppliers</a:t>
            </a:r>
            <a:r>
              <a:rPr lang="en-US" sz="2800" b="0" dirty="0">
                <a:latin typeface="Palatino Linotype"/>
                <a:cs typeface="Palatino Linotype"/>
              </a:rPr>
              <a:t> </a:t>
            </a:r>
          </a:p>
          <a:p>
            <a:pPr marL="571500" lvl="0" indent="-571500">
              <a:buClr>
                <a:srgbClr val="025157"/>
              </a:buClr>
              <a:buFont typeface="Wingdings" panose="05000000000000000000" pitchFamily="2" charset="2"/>
              <a:buChar char="§"/>
            </a:pPr>
            <a:r>
              <a:rPr lang="en-US" sz="2800" b="0" dirty="0">
                <a:latin typeface="Palatino Linotype"/>
                <a:cs typeface="Palatino Linotype"/>
              </a:rPr>
              <a:t>Other persons </a:t>
            </a:r>
            <a:r>
              <a:rPr lang="en-GB" sz="2800" b="0" dirty="0">
                <a:latin typeface="Palatino Linotype"/>
                <a:cs typeface="Palatino Linotype"/>
              </a:rPr>
              <a:t>- people who did not start the employment relationship but obtained information during the recruitment process or other negotiations; facilitators, etc.</a:t>
            </a:r>
            <a:r>
              <a:rPr lang="en-US" sz="2800" b="0" dirty="0">
                <a:latin typeface="Palatino Linotype"/>
                <a:cs typeface="Palatino Linotype"/>
              </a:rPr>
              <a:t> </a:t>
            </a:r>
          </a:p>
          <a:p>
            <a:pPr marL="571500" lvl="0" indent="-571500">
              <a:buClr>
                <a:srgbClr val="025157"/>
              </a:buClr>
              <a:buFont typeface="Wingdings" panose="05000000000000000000" pitchFamily="2" charset="2"/>
              <a:buChar char="§"/>
            </a:pPr>
            <a:endParaRPr lang="en-US" sz="2800" b="0" dirty="0">
              <a:latin typeface="Palatino Linotype"/>
              <a:cs typeface="Palatino Linotype"/>
            </a:endParaRPr>
          </a:p>
          <a:p>
            <a:pPr marL="571500" lvl="0" indent="-571500">
              <a:buClr>
                <a:srgbClr val="025157"/>
              </a:buClr>
              <a:buFont typeface="Wingdings" panose="05000000000000000000" pitchFamily="2" charset="2"/>
              <a:buChar char="§"/>
            </a:pPr>
            <a:endParaRPr lang="en-GB" sz="2800" b="0" dirty="0">
              <a:latin typeface="Palatino Linotype"/>
              <a:cs typeface="Palatino Linotype"/>
            </a:endParaRPr>
          </a:p>
          <a:p>
            <a:pPr marL="571500" lvl="0" indent="-571500">
              <a:buClr>
                <a:srgbClr val="025157"/>
              </a:buClr>
              <a:buFont typeface="Wingdings" panose="05000000000000000000" pitchFamily="2" charset="2"/>
              <a:buChar char="§"/>
            </a:pPr>
            <a:endParaRPr lang="en-GB" sz="2800" b="0" dirty="0">
              <a:latin typeface="Palatino Linotype"/>
              <a:cs typeface="Palatino Linotype"/>
            </a:endParaRPr>
          </a:p>
          <a:p>
            <a:pPr marL="571500" lvl="0" indent="-571500">
              <a:buClr>
                <a:srgbClr val="025157"/>
              </a:buClr>
              <a:buFont typeface="Wingdings" panose="05000000000000000000" pitchFamily="2" charset="2"/>
              <a:buChar char="§"/>
            </a:pPr>
            <a:endParaRPr lang="en-US" sz="2800" b="0" dirty="0">
              <a:latin typeface="Palatino Linotype"/>
              <a:cs typeface="Palatino Linotype"/>
            </a:endParaRPr>
          </a:p>
          <a:p>
            <a:pPr marL="571500" indent="-571500">
              <a:buClr>
                <a:srgbClr val="025157"/>
              </a:buClr>
              <a:buFont typeface="Wingdings" panose="05000000000000000000" pitchFamily="2" charset="2"/>
              <a:buChar char="§"/>
            </a:pPr>
            <a:endParaRPr lang="ro-RO" sz="2800" b="0" dirty="0">
              <a:solidFill>
                <a:schemeClr val="tx1">
                  <a:lumMod val="75000"/>
                  <a:lumOff val="25000"/>
                </a:schemeClr>
              </a:solidFill>
              <a:latin typeface="Palatino Linotype"/>
              <a:cs typeface="Palatino Linotype"/>
            </a:endParaRPr>
          </a:p>
          <a:p>
            <a:pPr marL="571500" indent="-571500">
              <a:buClr>
                <a:srgbClr val="025157"/>
              </a:buClr>
              <a:buFont typeface="Arial" panose="020B0604020202020204" pitchFamily="34" charset="0"/>
              <a:buChar char="□"/>
            </a:pPr>
            <a:endParaRPr lang="en-US" sz="2800" b="0" dirty="0">
              <a:solidFill>
                <a:schemeClr val="tx1">
                  <a:lumMod val="75000"/>
                  <a:lumOff val="25000"/>
                </a:schemeClr>
              </a:solidFill>
              <a:latin typeface="Palatino Linotype"/>
              <a:cs typeface="Palatino Linotype"/>
            </a:endParaRPr>
          </a:p>
        </p:txBody>
      </p:sp>
      <p:pic>
        <p:nvPicPr>
          <p:cNvPr id="6" name="Picture 5" descr="A picture containing electronics, circuit&#10;&#10;Description automatically generated">
            <a:extLst>
              <a:ext uri="{FF2B5EF4-FFF2-40B4-BE49-F238E27FC236}">
                <a16:creationId xmlns:a16="http://schemas.microsoft.com/office/drawing/2014/main" id="{CBFE846C-13C9-B448-917E-440D4160C9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599"/>
            <a:ext cx="16256000" cy="2438400"/>
          </a:xfrm>
          <a:prstGeom prst="rect">
            <a:avLst/>
          </a:prstGeom>
        </p:spPr>
      </p:pic>
    </p:spTree>
    <p:extLst>
      <p:ext uri="{BB962C8B-B14F-4D97-AF65-F5344CB8AC3E}">
        <p14:creationId xmlns:p14="http://schemas.microsoft.com/office/powerpoint/2010/main" val="1366328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600d79a95c13e724776999.jpeg"/>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5941" r="5941"/>
          <a:stretch>
            <a:fillRect/>
          </a:stretch>
        </p:blipFill>
        <p:spPr/>
      </p:pic>
      <p:sp>
        <p:nvSpPr>
          <p:cNvPr id="8" name="Title 2"/>
          <p:cNvSpPr>
            <a:spLocks noGrp="1"/>
          </p:cNvSpPr>
          <p:nvPr>
            <p:ph type="title"/>
          </p:nvPr>
        </p:nvSpPr>
        <p:spPr>
          <a:xfrm>
            <a:off x="1117600" y="-228600"/>
            <a:ext cx="8534400" cy="2107914"/>
          </a:xfrm>
        </p:spPr>
        <p:txBody>
          <a:bodyPr/>
          <a:lstStyle/>
          <a:p>
            <a:r>
              <a:rPr lang="en-US" sz="4000" dirty="0">
                <a:latin typeface="Palatino Linotype"/>
                <a:cs typeface="Palatino Linotype"/>
              </a:rPr>
              <a:t>PROVISIONS APPLICABLE TO INTERNAL AND EXTERNAL REPORTING</a:t>
            </a:r>
          </a:p>
        </p:txBody>
      </p:sp>
      <p:sp>
        <p:nvSpPr>
          <p:cNvPr id="9" name="Title 1"/>
          <p:cNvSpPr txBox="1">
            <a:spLocks/>
          </p:cNvSpPr>
          <p:nvPr/>
        </p:nvSpPr>
        <p:spPr>
          <a:xfrm>
            <a:off x="2210219" y="3657600"/>
            <a:ext cx="7213181" cy="1143000"/>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dirty="0">
                <a:latin typeface="Palatino Linotype"/>
                <a:cs typeface="Palatino Linotype"/>
              </a:rPr>
              <a:t>Obligation to maintain confidentiality with regard to the person of the </a:t>
            </a:r>
            <a:r>
              <a:rPr lang="en-GB" dirty="0" err="1">
                <a:latin typeface="Palatino Linotype"/>
                <a:cs typeface="Palatino Linotype"/>
              </a:rPr>
              <a:t>whistleblower</a:t>
            </a:r>
            <a:r>
              <a:rPr lang="en-GB" dirty="0">
                <a:latin typeface="Palatino Linotype"/>
                <a:cs typeface="Palatino Linotype"/>
              </a:rPr>
              <a:t> (art. 16) - Member States must ensure that the identity of the person making the report is not disclosed without their explicit consent;</a:t>
            </a:r>
            <a:endParaRPr lang="en-US" dirty="0">
              <a:latin typeface="Palatino Linotype"/>
              <a:cs typeface="Palatino Linotype"/>
            </a:endParaRPr>
          </a:p>
        </p:txBody>
      </p:sp>
      <p:sp>
        <p:nvSpPr>
          <p:cNvPr id="10" name="Title 1"/>
          <p:cNvSpPr txBox="1">
            <a:spLocks/>
          </p:cNvSpPr>
          <p:nvPr/>
        </p:nvSpPr>
        <p:spPr>
          <a:xfrm>
            <a:off x="2210219" y="5334000"/>
            <a:ext cx="7213181" cy="1143000"/>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dirty="0">
                <a:latin typeface="Palatino Linotype"/>
                <a:cs typeface="Palatino Linotype"/>
              </a:rPr>
              <a:t>Protection of personal data - both of the </a:t>
            </a:r>
            <a:r>
              <a:rPr lang="en-GB" dirty="0" err="1">
                <a:latin typeface="Palatino Linotype"/>
                <a:cs typeface="Palatino Linotype"/>
              </a:rPr>
              <a:t>whistleblower</a:t>
            </a:r>
            <a:r>
              <a:rPr lang="en-GB" dirty="0">
                <a:latin typeface="Palatino Linotype"/>
                <a:cs typeface="Palatino Linotype"/>
              </a:rPr>
              <a:t> and of the information provided in the report and which may contain such data - (art. 17) - in accordance with Regulation (EU) 2016/679 and Directive (EU) 2016/680;</a:t>
            </a:r>
            <a:endParaRPr lang="en-US" dirty="0">
              <a:latin typeface="Palatino Linotype"/>
              <a:cs typeface="Palatino Linotype"/>
            </a:endParaRPr>
          </a:p>
        </p:txBody>
      </p:sp>
      <p:sp>
        <p:nvSpPr>
          <p:cNvPr id="11" name="Title 1"/>
          <p:cNvSpPr txBox="1">
            <a:spLocks/>
          </p:cNvSpPr>
          <p:nvPr/>
        </p:nvSpPr>
        <p:spPr>
          <a:xfrm>
            <a:off x="2210219" y="6858000"/>
            <a:ext cx="7289381" cy="11430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dirty="0">
                <a:latin typeface="Palatino Linotype"/>
                <a:cs typeface="Palatino Linotype"/>
              </a:rPr>
              <a:t>Records of reporting (art. 18) - Member States shall ensure that private and public sector legal entities and competent authorities keep records of all reports received. They shall not be kept for a longer period than is necessary and proportionate to comply with the requirements.</a:t>
            </a:r>
            <a:endParaRPr lang="en-US" dirty="0">
              <a:latin typeface="Palatino Linotype"/>
              <a:cs typeface="Palatino Linotype"/>
            </a:endParaRPr>
          </a:p>
        </p:txBody>
      </p:sp>
    </p:spTree>
    <p:extLst>
      <p:ext uri="{BB962C8B-B14F-4D97-AF65-F5344CB8AC3E}">
        <p14:creationId xmlns:p14="http://schemas.microsoft.com/office/powerpoint/2010/main" val="1074272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9562" y="3848132"/>
            <a:ext cx="5213838" cy="609599"/>
          </a:xfrm>
        </p:spPr>
        <p:txBody>
          <a:bodyPr/>
          <a:lstStyle/>
          <a:p>
            <a:r>
              <a:rPr lang="en-US" sz="4000" dirty="0">
                <a:latin typeface="Palatino Linotype"/>
                <a:cs typeface="Palatino Linotype"/>
              </a:rPr>
              <a:t>PROTECTION MEASURES BY THE MEMBER STATES</a:t>
            </a:r>
          </a:p>
        </p:txBody>
      </p:sp>
      <p:sp>
        <p:nvSpPr>
          <p:cNvPr id="6" name="Title 1"/>
          <p:cNvSpPr txBox="1">
            <a:spLocks/>
          </p:cNvSpPr>
          <p:nvPr userDrawn="1"/>
        </p:nvSpPr>
        <p:spPr>
          <a:xfrm>
            <a:off x="7670800" y="990600"/>
            <a:ext cx="8229600" cy="9906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sz="2200" b="1" dirty="0">
                <a:latin typeface="Palatino Linotype"/>
                <a:cs typeface="Palatino Linotype"/>
              </a:rPr>
              <a:t>PROHIBITION OF RETALIATION (Art. 19)</a:t>
            </a:r>
            <a:endParaRPr lang="en-US" sz="2200" dirty="0">
              <a:latin typeface="Palatino Linotype"/>
              <a:cs typeface="Palatino Linotype"/>
            </a:endParaRPr>
          </a:p>
        </p:txBody>
      </p:sp>
      <p:sp>
        <p:nvSpPr>
          <p:cNvPr id="13" name="Title 1"/>
          <p:cNvSpPr txBox="1">
            <a:spLocks/>
          </p:cNvSpPr>
          <p:nvPr/>
        </p:nvSpPr>
        <p:spPr>
          <a:xfrm>
            <a:off x="8509000" y="1588477"/>
            <a:ext cx="7747000" cy="17643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algn="just"/>
            <a:r>
              <a:rPr lang="en-GB" sz="2200" b="1" dirty="0">
                <a:latin typeface="Palatino Linotype"/>
                <a:cs typeface="Palatino Linotype"/>
              </a:rPr>
              <a:t>MEASURES OF SUPPORT </a:t>
            </a:r>
          </a:p>
          <a:p>
            <a:r>
              <a:rPr lang="en-GB" sz="2200" b="1" dirty="0">
                <a:latin typeface="Palatino Linotype"/>
                <a:cs typeface="Palatino Linotype"/>
              </a:rPr>
              <a:t>Ensured by the Member States through the competent public authorities </a:t>
            </a:r>
            <a:r>
              <a:rPr lang="en-GB" sz="2200" dirty="0">
                <a:latin typeface="Palatino Linotype"/>
                <a:cs typeface="Palatino Linotype"/>
              </a:rPr>
              <a:t>- could be ensured by an information centre or a single, independent administrative authority – </a:t>
            </a:r>
            <a:r>
              <a:rPr lang="en-GB" sz="2200" b="1" dirty="0">
                <a:latin typeface="Palatino Linotype"/>
                <a:cs typeface="Palatino Linotype"/>
              </a:rPr>
              <a:t>(Art. 20)</a:t>
            </a:r>
            <a:endParaRPr lang="en-US" sz="2200" dirty="0">
              <a:latin typeface="Palatino Linotype"/>
              <a:cs typeface="Palatino Linotype"/>
            </a:endParaRPr>
          </a:p>
        </p:txBody>
      </p:sp>
      <p:sp>
        <p:nvSpPr>
          <p:cNvPr id="14" name="Title 1"/>
          <p:cNvSpPr txBox="1">
            <a:spLocks/>
          </p:cNvSpPr>
          <p:nvPr/>
        </p:nvSpPr>
        <p:spPr>
          <a:xfrm>
            <a:off x="9169400" y="3645877"/>
            <a:ext cx="7086600" cy="176432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algn="just"/>
            <a:r>
              <a:rPr lang="en-GB" sz="2200" b="1" dirty="0">
                <a:solidFill>
                  <a:schemeClr val="accent2"/>
                </a:solidFill>
                <a:latin typeface="Palatino Linotype"/>
                <a:cs typeface="Palatino Linotype"/>
              </a:rPr>
              <a:t>MEASURS FOR PROTECTION AGAINST RETALIATION (Art. 21)</a:t>
            </a:r>
            <a:endParaRPr lang="en-US" sz="2200" b="1" dirty="0">
              <a:solidFill>
                <a:schemeClr val="accent2"/>
              </a:solidFill>
              <a:latin typeface="Palatino Linotype"/>
              <a:cs typeface="Palatino Linotype"/>
            </a:endParaRPr>
          </a:p>
          <a:p>
            <a:pPr algn="just"/>
            <a:endParaRPr lang="en-US" sz="2200" b="1" dirty="0">
              <a:solidFill>
                <a:schemeClr val="accent2"/>
              </a:solidFill>
            </a:endParaRPr>
          </a:p>
        </p:txBody>
      </p:sp>
      <p:sp>
        <p:nvSpPr>
          <p:cNvPr id="7" name="Title 1"/>
          <p:cNvSpPr txBox="1">
            <a:spLocks/>
          </p:cNvSpPr>
          <p:nvPr/>
        </p:nvSpPr>
        <p:spPr>
          <a:xfrm>
            <a:off x="7034558" y="1170395"/>
            <a:ext cx="903976" cy="609599"/>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b="1" kern="1200">
                <a:solidFill>
                  <a:schemeClr val="accent3"/>
                </a:solidFill>
                <a:latin typeface="+mj-lt"/>
                <a:ea typeface="+mj-ea"/>
                <a:cs typeface="+mj-cs"/>
              </a:defRPr>
            </a:lvl1pPr>
          </a:lstStyle>
          <a:p>
            <a:r>
              <a:rPr lang="en-US" dirty="0">
                <a:solidFill>
                  <a:schemeClr val="bg1"/>
                </a:solidFill>
              </a:rPr>
              <a:t>01</a:t>
            </a:r>
          </a:p>
        </p:txBody>
      </p:sp>
      <p:sp>
        <p:nvSpPr>
          <p:cNvPr id="10" name="Title 1"/>
          <p:cNvSpPr txBox="1">
            <a:spLocks/>
          </p:cNvSpPr>
          <p:nvPr/>
        </p:nvSpPr>
        <p:spPr>
          <a:xfrm>
            <a:off x="9169400" y="4876800"/>
            <a:ext cx="7086600" cy="9906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sz="2200" b="1" dirty="0">
                <a:latin typeface="Palatino Linotype"/>
                <a:cs typeface="Palatino Linotype"/>
              </a:rPr>
              <a:t>MEASURES FOR THE PROTECTION OF PERSONS CONCERNED (Art. 22)</a:t>
            </a:r>
            <a:endParaRPr lang="en-US" sz="2200" dirty="0">
              <a:latin typeface="Palatino Linotype"/>
              <a:cs typeface="Palatino Linotype"/>
            </a:endParaRPr>
          </a:p>
        </p:txBody>
      </p:sp>
      <p:sp>
        <p:nvSpPr>
          <p:cNvPr id="11" name="Title 1"/>
          <p:cNvSpPr txBox="1">
            <a:spLocks/>
          </p:cNvSpPr>
          <p:nvPr/>
        </p:nvSpPr>
        <p:spPr>
          <a:xfrm>
            <a:off x="7289800" y="7836877"/>
            <a:ext cx="7086600" cy="176432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algn="just"/>
            <a:r>
              <a:rPr lang="en-GB" sz="2200" b="1" dirty="0">
                <a:solidFill>
                  <a:schemeClr val="accent2"/>
                </a:solidFill>
                <a:latin typeface="Palatino Linotype"/>
                <a:cs typeface="Palatino Linotype"/>
              </a:rPr>
              <a:t>NO WAIVER OF RIGHTS AND REMEDIES (Art. 24)</a:t>
            </a:r>
            <a:endParaRPr lang="en-US" sz="2200" b="1" dirty="0">
              <a:solidFill>
                <a:schemeClr val="accent2"/>
              </a:solidFill>
              <a:latin typeface="Palatino Linotype"/>
              <a:cs typeface="Palatino Linotype"/>
            </a:endParaRPr>
          </a:p>
          <a:p>
            <a:pPr algn="just"/>
            <a:endParaRPr lang="en-US" sz="2200" b="1" dirty="0">
              <a:solidFill>
                <a:schemeClr val="accent2"/>
              </a:solidFill>
              <a:latin typeface="Palatino Linotype"/>
              <a:cs typeface="Palatino Linotype"/>
            </a:endParaRPr>
          </a:p>
          <a:p>
            <a:pPr algn="just"/>
            <a:endParaRPr lang="en-US" sz="2200" b="1" dirty="0">
              <a:solidFill>
                <a:schemeClr val="accent2"/>
              </a:solidFill>
              <a:latin typeface="Palatino Linotype"/>
              <a:cs typeface="Palatino Linotype"/>
            </a:endParaRPr>
          </a:p>
        </p:txBody>
      </p:sp>
      <p:sp>
        <p:nvSpPr>
          <p:cNvPr id="12" name="Title 1"/>
          <p:cNvSpPr txBox="1">
            <a:spLocks/>
          </p:cNvSpPr>
          <p:nvPr/>
        </p:nvSpPr>
        <p:spPr>
          <a:xfrm>
            <a:off x="8610600" y="5779477"/>
            <a:ext cx="7747000" cy="17643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algn="just"/>
            <a:r>
              <a:rPr lang="en-GB" sz="2200" b="1" dirty="0">
                <a:latin typeface="Palatino Linotype"/>
                <a:cs typeface="Palatino Linotype"/>
              </a:rPr>
              <a:t>PENALTIES (Art. 23) </a:t>
            </a:r>
          </a:p>
          <a:p>
            <a:r>
              <a:rPr lang="en-GB" sz="2200" dirty="0">
                <a:latin typeface="Palatino Linotype"/>
                <a:cs typeface="Palatino Linotype"/>
              </a:rPr>
              <a:t>Effective, proportionate and dissuasive - criminal, civil or administrative sanctions are required - both for persons who prevent or attempt to prevent reporting, and for persons who make false reports or have deliberately disclosed false information</a:t>
            </a:r>
            <a:endParaRPr lang="en-US" sz="2200" dirty="0">
              <a:latin typeface="Palatino Linotype"/>
              <a:cs typeface="Palatino Linotype"/>
            </a:endParaRPr>
          </a:p>
        </p:txBody>
      </p:sp>
    </p:spTree>
    <p:extLst>
      <p:ext uri="{BB962C8B-B14F-4D97-AF65-F5344CB8AC3E}">
        <p14:creationId xmlns:p14="http://schemas.microsoft.com/office/powerpoint/2010/main" val="3169378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9652000" y="4078653"/>
            <a:ext cx="5366238" cy="3577492"/>
          </a:xfrm>
        </p:spPr>
      </p:pic>
      <p:sp>
        <p:nvSpPr>
          <p:cNvPr id="8" name="Title 2"/>
          <p:cNvSpPr>
            <a:spLocks noGrp="1"/>
          </p:cNvSpPr>
          <p:nvPr>
            <p:ph type="title"/>
          </p:nvPr>
        </p:nvSpPr>
        <p:spPr>
          <a:xfrm>
            <a:off x="1117600" y="-228600"/>
            <a:ext cx="8534400" cy="2107914"/>
          </a:xfrm>
        </p:spPr>
        <p:txBody>
          <a:bodyPr/>
          <a:lstStyle/>
          <a:p>
            <a:r>
              <a:rPr lang="en-US" sz="4000" dirty="0">
                <a:latin typeface="Palatino Linotype"/>
                <a:cs typeface="Palatino Linotype"/>
              </a:rPr>
              <a:t>INTERNAL REPORTING</a:t>
            </a:r>
          </a:p>
        </p:txBody>
      </p:sp>
      <p:sp>
        <p:nvSpPr>
          <p:cNvPr id="9" name="Title 1"/>
          <p:cNvSpPr txBox="1">
            <a:spLocks/>
          </p:cNvSpPr>
          <p:nvPr/>
        </p:nvSpPr>
        <p:spPr>
          <a:xfrm>
            <a:off x="2210219" y="3657600"/>
            <a:ext cx="7213181" cy="1143000"/>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dirty="0">
                <a:latin typeface="Palatino Linotype"/>
                <a:cs typeface="Palatino Linotype"/>
              </a:rPr>
              <a:t>Member States should encourage this type of reporting before reporting through external channels, if the breach can be remedied effectively internally and the person making the report considers that there is no risk of retaliation;</a:t>
            </a:r>
            <a:endParaRPr lang="en-US" dirty="0">
              <a:latin typeface="Palatino Linotype"/>
              <a:cs typeface="Palatino Linotype"/>
            </a:endParaRPr>
          </a:p>
        </p:txBody>
      </p:sp>
      <p:sp>
        <p:nvSpPr>
          <p:cNvPr id="10" name="Title 1"/>
          <p:cNvSpPr txBox="1">
            <a:spLocks/>
          </p:cNvSpPr>
          <p:nvPr/>
        </p:nvSpPr>
        <p:spPr>
          <a:xfrm>
            <a:off x="2210219" y="5562600"/>
            <a:ext cx="7213181" cy="1143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dirty="0">
                <a:latin typeface="Palatino Linotype"/>
                <a:cs typeface="Palatino Linotype"/>
              </a:rPr>
              <a:t>Reporting channels may be managed internally or may be provided by a third party; </a:t>
            </a:r>
            <a:endParaRPr lang="en-US" dirty="0">
              <a:latin typeface="Palatino Linotype"/>
              <a:cs typeface="Palatino Linotype"/>
            </a:endParaRPr>
          </a:p>
        </p:txBody>
      </p:sp>
      <p:sp>
        <p:nvSpPr>
          <p:cNvPr id="11" name="Title 1"/>
          <p:cNvSpPr txBox="1">
            <a:spLocks/>
          </p:cNvSpPr>
          <p:nvPr/>
        </p:nvSpPr>
        <p:spPr>
          <a:xfrm>
            <a:off x="2210219" y="7010400"/>
            <a:ext cx="7289381" cy="11430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dirty="0">
                <a:latin typeface="Palatino Linotype"/>
                <a:cs typeface="Palatino Linotype"/>
              </a:rPr>
              <a:t>Member States shall ensure that private and public sector legal entities establish channels and procedures for internal reporting and follow-up – applicable to private sector legal entities with at least 50 employees. </a:t>
            </a:r>
            <a:endParaRPr lang="en-US" dirty="0">
              <a:latin typeface="Palatino Linotype"/>
              <a:cs typeface="Palatino Linotype"/>
            </a:endParaRPr>
          </a:p>
        </p:txBody>
      </p:sp>
    </p:spTree>
    <p:extLst>
      <p:ext uri="{BB962C8B-B14F-4D97-AF65-F5344CB8AC3E}">
        <p14:creationId xmlns:p14="http://schemas.microsoft.com/office/powerpoint/2010/main" val="2402113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475762" y="5399122"/>
            <a:ext cx="13595838" cy="32876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marL="342900" indent="-342900">
              <a:buFont typeface="Wingdings" pitchFamily="2" charset="2"/>
              <a:buChar char="§"/>
            </a:pPr>
            <a:r>
              <a:rPr lang="en-GB" sz="2800" dirty="0">
                <a:latin typeface="Palatino Linotype"/>
                <a:cs typeface="Palatino Linotype"/>
              </a:rPr>
              <a:t>Usable under the Directive after first reporting through internal reporting channels or even directly through external reporting channels</a:t>
            </a:r>
          </a:p>
          <a:p>
            <a:pPr marL="342900" indent="-342900">
              <a:buFont typeface="Wingdings" pitchFamily="2" charset="2"/>
              <a:buChar char="§"/>
            </a:pPr>
            <a:endParaRPr lang="en-GB" sz="2800" dirty="0">
              <a:latin typeface="Palatino Linotype"/>
              <a:cs typeface="Palatino Linotype"/>
            </a:endParaRPr>
          </a:p>
          <a:p>
            <a:pPr marL="342900" indent="-342900">
              <a:buFont typeface="Wingdings" pitchFamily="2" charset="2"/>
              <a:buChar char="§"/>
            </a:pPr>
            <a:r>
              <a:rPr lang="en-GB" sz="2800" dirty="0">
                <a:latin typeface="Palatino Linotype"/>
                <a:cs typeface="Palatino Linotype"/>
              </a:rPr>
              <a:t>External reporting channels must be independent and autonomous</a:t>
            </a:r>
          </a:p>
          <a:p>
            <a:endParaRPr lang="x-none" sz="2800" dirty="0">
              <a:latin typeface="Palatino Linotype"/>
              <a:cs typeface="Palatino Linotype"/>
            </a:endParaRPr>
          </a:p>
          <a:p>
            <a:pPr marL="342900" indent="-342900">
              <a:buFont typeface="Wingdings" pitchFamily="2" charset="2"/>
              <a:buChar char="§"/>
            </a:pPr>
            <a:r>
              <a:rPr lang="en-GB" sz="2800" dirty="0">
                <a:latin typeface="Palatino Linotype"/>
                <a:cs typeface="Palatino Linotype"/>
              </a:rPr>
              <a:t>It obliges Member States to designate the appropriate authorities to receive reporting, provide feedback and take follow-up actions</a:t>
            </a:r>
            <a:endParaRPr lang="x-none" sz="2800" dirty="0">
              <a:latin typeface="Palatino Linotype"/>
              <a:cs typeface="Palatino Linotype"/>
            </a:endParaRPr>
          </a:p>
          <a:p>
            <a:pPr algn="just"/>
            <a:endParaRPr lang="en-US" sz="2800" dirty="0">
              <a:solidFill>
                <a:schemeClr val="tx1">
                  <a:lumMod val="75000"/>
                  <a:lumOff val="25000"/>
                </a:schemeClr>
              </a:solidFill>
              <a:latin typeface="Palatino Linotype"/>
              <a:cs typeface="Palatino Linotype"/>
            </a:endParaRPr>
          </a:p>
          <a:p>
            <a:pPr algn="just"/>
            <a:endParaRPr lang="en-US" sz="2800" dirty="0">
              <a:solidFill>
                <a:schemeClr val="tx1">
                  <a:lumMod val="75000"/>
                  <a:lumOff val="25000"/>
                </a:schemeClr>
              </a:solidFill>
              <a:latin typeface="Palatino Linotype"/>
              <a:cs typeface="Palatino Linotype"/>
            </a:endParaRPr>
          </a:p>
          <a:p>
            <a:pPr algn="just"/>
            <a:endParaRPr lang="en-US" sz="2800" dirty="0">
              <a:solidFill>
                <a:schemeClr val="tx1">
                  <a:lumMod val="75000"/>
                  <a:lumOff val="25000"/>
                </a:schemeClr>
              </a:solidFill>
              <a:latin typeface="Palatino Linotype"/>
              <a:cs typeface="Palatino Linotype"/>
            </a:endParaRPr>
          </a:p>
        </p:txBody>
      </p:sp>
      <p:sp>
        <p:nvSpPr>
          <p:cNvPr id="11" name="Rectangle 10"/>
          <p:cNvSpPr/>
          <p:nvPr/>
        </p:nvSpPr>
        <p:spPr>
          <a:xfrm>
            <a:off x="0" y="2971800"/>
            <a:ext cx="6070600" cy="1447800"/>
          </a:xfrm>
          <a:prstGeom prst="rect">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txBox="1">
            <a:spLocks/>
          </p:cNvSpPr>
          <p:nvPr/>
        </p:nvSpPr>
        <p:spPr>
          <a:xfrm>
            <a:off x="279400" y="3096165"/>
            <a:ext cx="5213838" cy="609599"/>
          </a:xfrm>
          <a:prstGeom prst="rect">
            <a:avLst/>
          </a:prstGeom>
        </p:spPr>
        <p:txBody>
          <a:bodyPr>
            <a:noAutofit/>
          </a:bodyPr>
          <a:lstStyle>
            <a:lvl1pPr algn="ctr" defTabSz="914400" rtl="0" eaLnBrk="1" latinLnBrk="0" hangingPunct="1">
              <a:lnSpc>
                <a:spcPct val="90000"/>
              </a:lnSpc>
              <a:spcBef>
                <a:spcPct val="0"/>
              </a:spcBef>
              <a:buNone/>
              <a:defRPr sz="4400" b="1" kern="1200">
                <a:solidFill>
                  <a:schemeClr val="accent3"/>
                </a:solidFill>
                <a:latin typeface="+mj-lt"/>
                <a:ea typeface="+mj-ea"/>
                <a:cs typeface="+mj-cs"/>
              </a:defRPr>
            </a:lvl1pPr>
          </a:lstStyle>
          <a:p>
            <a:pPr algn="l"/>
            <a:r>
              <a:rPr lang="en-US" sz="4000" dirty="0">
                <a:solidFill>
                  <a:schemeClr val="bg1"/>
                </a:solidFill>
                <a:latin typeface="Palatino Linotype" panose="02040502050505030304" pitchFamily="18" charset="0"/>
              </a:rPr>
              <a:t>EXTERNAL REPORTING</a:t>
            </a:r>
          </a:p>
        </p:txBody>
      </p:sp>
      <p:pic>
        <p:nvPicPr>
          <p:cNvPr id="6" name="Picture 5" descr="A picture containing light, close&#10;&#10;Description automatically generated">
            <a:extLst>
              <a:ext uri="{FF2B5EF4-FFF2-40B4-BE49-F238E27FC236}">
                <a16:creationId xmlns:a16="http://schemas.microsoft.com/office/drawing/2014/main" id="{6FC10F07-129F-7D4D-B78B-B0E2F0B64B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35195"/>
            <a:ext cx="16281400" cy="2778396"/>
          </a:xfrm>
          <a:prstGeom prst="rect">
            <a:avLst/>
          </a:prstGeom>
        </p:spPr>
      </p:pic>
    </p:spTree>
    <p:extLst>
      <p:ext uri="{BB962C8B-B14F-4D97-AF65-F5344CB8AC3E}">
        <p14:creationId xmlns:p14="http://schemas.microsoft.com/office/powerpoint/2010/main" val="3010972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4902" y="3575569"/>
            <a:ext cx="5213838" cy="609599"/>
          </a:xfrm>
        </p:spPr>
        <p:txBody>
          <a:bodyPr/>
          <a:lstStyle/>
          <a:p>
            <a:r>
              <a:rPr lang="en-US" sz="4000" dirty="0">
                <a:latin typeface="Palatino Linotype" panose="02040502050505030304" pitchFamily="18" charset="0"/>
              </a:rPr>
              <a:t>PUBLIC DISCLOSURES</a:t>
            </a:r>
          </a:p>
        </p:txBody>
      </p:sp>
      <p:sp>
        <p:nvSpPr>
          <p:cNvPr id="6" name="Title 1"/>
          <p:cNvSpPr txBox="1">
            <a:spLocks/>
          </p:cNvSpPr>
          <p:nvPr userDrawn="1"/>
        </p:nvSpPr>
        <p:spPr>
          <a:xfrm>
            <a:off x="8585200" y="521677"/>
            <a:ext cx="7086600" cy="176432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algn="just"/>
            <a:endParaRPr lang="en-US" sz="2200" b="1" dirty="0">
              <a:latin typeface="Palatino Linotype" panose="02040502050505030304" pitchFamily="18" charset="0"/>
            </a:endParaRPr>
          </a:p>
          <a:p>
            <a:pPr algn="just"/>
            <a:r>
              <a:rPr lang="en-GB" sz="2200" dirty="0">
                <a:latin typeface="Palatino Linotype" panose="02040502050505030304" pitchFamily="18" charset="0"/>
              </a:rPr>
              <a:t>The person who first reported internally and externally or directly externally is protected, but no appropriate action has been taken and the person has good reason to believe</a:t>
            </a:r>
            <a:endParaRPr lang="x-none" sz="2200" dirty="0">
              <a:latin typeface="Palatino Linotype" panose="02040502050505030304" pitchFamily="18" charset="0"/>
            </a:endParaRPr>
          </a:p>
          <a:p>
            <a:pPr algn="just"/>
            <a:endParaRPr lang="en-US" sz="2200" dirty="0">
              <a:latin typeface="Palatino Linotype" panose="02040502050505030304" pitchFamily="18" charset="0"/>
            </a:endParaRPr>
          </a:p>
          <a:p>
            <a:pPr algn="just"/>
            <a:endParaRPr lang="en-US" sz="2200" dirty="0">
              <a:latin typeface="Palatino Linotype" panose="02040502050505030304" pitchFamily="18" charset="0"/>
            </a:endParaRPr>
          </a:p>
          <a:p>
            <a:pPr algn="just"/>
            <a:endParaRPr lang="en-US" sz="2200" dirty="0">
              <a:latin typeface="Palatino Linotype" panose="02040502050505030304" pitchFamily="18" charset="0"/>
            </a:endParaRPr>
          </a:p>
        </p:txBody>
      </p:sp>
      <p:sp>
        <p:nvSpPr>
          <p:cNvPr id="13" name="Title 1"/>
          <p:cNvSpPr txBox="1">
            <a:spLocks/>
          </p:cNvSpPr>
          <p:nvPr/>
        </p:nvSpPr>
        <p:spPr>
          <a:xfrm>
            <a:off x="9499600" y="3741825"/>
            <a:ext cx="6400800" cy="75397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algn="just"/>
            <a:r>
              <a:rPr lang="en-GB" sz="2200" dirty="0">
                <a:latin typeface="Palatino Linotype" panose="02040502050505030304" pitchFamily="18" charset="0"/>
              </a:rPr>
              <a:t>The violation may constitute an imminent or obvious danger to the public interest</a:t>
            </a:r>
            <a:endParaRPr lang="x-none" sz="2200" dirty="0">
              <a:latin typeface="Palatino Linotype" panose="02040502050505030304" pitchFamily="18" charset="0"/>
            </a:endParaRPr>
          </a:p>
          <a:p>
            <a:pPr algn="just"/>
            <a:endParaRPr lang="en-US" sz="2200" dirty="0">
              <a:latin typeface="Palatino Linotype" panose="02040502050505030304" pitchFamily="18" charset="0"/>
            </a:endParaRPr>
          </a:p>
        </p:txBody>
      </p:sp>
      <p:sp>
        <p:nvSpPr>
          <p:cNvPr id="14" name="Title 1"/>
          <p:cNvSpPr txBox="1">
            <a:spLocks/>
          </p:cNvSpPr>
          <p:nvPr/>
        </p:nvSpPr>
        <p:spPr>
          <a:xfrm>
            <a:off x="8661400" y="6084277"/>
            <a:ext cx="7239000" cy="176432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lvl="0"/>
            <a:r>
              <a:rPr lang="en-GB" sz="2200" dirty="0">
                <a:solidFill>
                  <a:srgbClr val="B67300"/>
                </a:solidFill>
                <a:latin typeface="Palatino Linotype" panose="02040502050505030304" pitchFamily="18" charset="0"/>
              </a:rPr>
              <a:t>In the case of external reporting, there is a risk of retaliation or a reduced possibility that the breach is remedied effectively in the light of the specific circumstances of the case</a:t>
            </a:r>
            <a:endParaRPr lang="x-none" sz="2200" dirty="0">
              <a:solidFill>
                <a:srgbClr val="B67300"/>
              </a:solidFill>
              <a:latin typeface="Palatino Linotype" panose="02040502050505030304" pitchFamily="18" charset="0"/>
            </a:endParaRPr>
          </a:p>
        </p:txBody>
      </p:sp>
      <p:sp>
        <p:nvSpPr>
          <p:cNvPr id="7" name="Title 1"/>
          <p:cNvSpPr txBox="1">
            <a:spLocks/>
          </p:cNvSpPr>
          <p:nvPr/>
        </p:nvSpPr>
        <p:spPr>
          <a:xfrm>
            <a:off x="7034558" y="1170395"/>
            <a:ext cx="903976" cy="609599"/>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b="1" kern="1200">
                <a:solidFill>
                  <a:schemeClr val="accent3"/>
                </a:solidFill>
                <a:latin typeface="+mj-lt"/>
                <a:ea typeface="+mj-ea"/>
                <a:cs typeface="+mj-cs"/>
              </a:defRPr>
            </a:lvl1pPr>
          </a:lstStyle>
          <a:p>
            <a:endParaRPr lang="en-US" dirty="0">
              <a:solidFill>
                <a:schemeClr val="bg1"/>
              </a:solidFill>
            </a:endParaRPr>
          </a:p>
        </p:txBody>
      </p:sp>
    </p:spTree>
    <p:extLst>
      <p:ext uri="{BB962C8B-B14F-4D97-AF65-F5344CB8AC3E}">
        <p14:creationId xmlns:p14="http://schemas.microsoft.com/office/powerpoint/2010/main" val="625312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175000" y="1676399"/>
            <a:ext cx="12649200" cy="1524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lvl="0"/>
            <a:r>
              <a:rPr lang="en-GB" sz="2200" dirty="0">
                <a:solidFill>
                  <a:schemeClr val="accent2"/>
                </a:solidFill>
                <a:latin typeface="Palatino Linotype" panose="02040502050505030304" pitchFamily="18" charset="0"/>
              </a:rPr>
              <a:t>Member States may introduce or maintain more favourable provisions for the rights of reporting persons than those laid down in the Directive; Member States may require legal entities with less than 50 employees to set up similar reporting channels and procedures.</a:t>
            </a:r>
          </a:p>
        </p:txBody>
      </p:sp>
      <p:sp>
        <p:nvSpPr>
          <p:cNvPr id="7" name="Title 1"/>
          <p:cNvSpPr txBox="1">
            <a:spLocks/>
          </p:cNvSpPr>
          <p:nvPr/>
        </p:nvSpPr>
        <p:spPr>
          <a:xfrm>
            <a:off x="3372338" y="5791200"/>
            <a:ext cx="2774462" cy="230975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lvl="0"/>
            <a:r>
              <a:rPr lang="en-GB" sz="2200" dirty="0">
                <a:solidFill>
                  <a:srgbClr val="004750"/>
                </a:solidFill>
                <a:latin typeface="Palatino Linotype" panose="02040502050505030304" pitchFamily="18" charset="0"/>
              </a:rPr>
              <a:t>Obligation to ensure the entry into force of the Directive by laws, regulations and administrative provisions necessary by 17 December 2021.</a:t>
            </a:r>
          </a:p>
        </p:txBody>
      </p:sp>
      <p:sp>
        <p:nvSpPr>
          <p:cNvPr id="9" name="Title 1"/>
          <p:cNvSpPr txBox="1">
            <a:spLocks/>
          </p:cNvSpPr>
          <p:nvPr/>
        </p:nvSpPr>
        <p:spPr>
          <a:xfrm>
            <a:off x="6983534" y="5791200"/>
            <a:ext cx="2973266" cy="230975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lvl="0"/>
            <a:r>
              <a:rPr lang="en-GB" sz="2200" dirty="0">
                <a:solidFill>
                  <a:srgbClr val="004750"/>
                </a:solidFill>
                <a:latin typeface="Palatino Linotype" panose="02040502050505030304" pitchFamily="18" charset="0"/>
              </a:rPr>
              <a:t>With regard to private sector legal entities with between 50 and 249 employees, the deadline is 17 December 2023.</a:t>
            </a:r>
          </a:p>
        </p:txBody>
      </p:sp>
      <p:sp>
        <p:nvSpPr>
          <p:cNvPr id="11" name="Title 1"/>
          <p:cNvSpPr txBox="1">
            <a:spLocks/>
          </p:cNvSpPr>
          <p:nvPr/>
        </p:nvSpPr>
        <p:spPr>
          <a:xfrm>
            <a:off x="10185400" y="5791200"/>
            <a:ext cx="4191000" cy="230975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lvl="0"/>
            <a:r>
              <a:rPr lang="en-GB" sz="2200" dirty="0">
                <a:solidFill>
                  <a:srgbClr val="004750"/>
                </a:solidFill>
                <a:latin typeface="Palatino Linotype" panose="02040502050505030304" pitchFamily="18" charset="0"/>
              </a:rPr>
              <a:t>For private sector legal entities with more than 249 employees + Situation of (private) legal entities operating in specific areas (services, products and financial markets - prevention of money laundering and terrorist financing; transport safety; environmental protection) - the deadline remains December 17, 2021.</a:t>
            </a:r>
            <a:endParaRPr lang="x-none" sz="2200" dirty="0">
              <a:solidFill>
                <a:srgbClr val="004750"/>
              </a:solidFill>
              <a:latin typeface="Palatino Linotype" panose="02040502050505030304" pitchFamily="18" charset="0"/>
            </a:endParaRPr>
          </a:p>
        </p:txBody>
      </p:sp>
      <p:sp>
        <p:nvSpPr>
          <p:cNvPr id="12" name="Title 11"/>
          <p:cNvSpPr>
            <a:spLocks noGrp="1"/>
          </p:cNvSpPr>
          <p:nvPr>
            <p:ph type="title"/>
          </p:nvPr>
        </p:nvSpPr>
        <p:spPr/>
        <p:txBody>
          <a:bodyPr/>
          <a:lstStyle/>
          <a:p>
            <a:r>
              <a:rPr lang="en-US" sz="4000" dirty="0">
                <a:latin typeface="Palatino Linotype" panose="02040502050505030304" pitchFamily="18" charset="0"/>
              </a:rPr>
              <a:t>TRANSPOSITION</a:t>
            </a:r>
          </a:p>
        </p:txBody>
      </p:sp>
      <p:pic>
        <p:nvPicPr>
          <p:cNvPr id="14" name="Picture 13" descr="A picture containing suit&#10;&#10;Description automatically generated">
            <a:extLst>
              <a:ext uri="{FF2B5EF4-FFF2-40B4-BE49-F238E27FC236}">
                <a16:creationId xmlns:a16="http://schemas.microsoft.com/office/drawing/2014/main" id="{43B624F5-2E89-024B-94FD-73A74B5DA1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800" y="0"/>
            <a:ext cx="2354533" cy="9144000"/>
          </a:xfrm>
          <a:prstGeom prst="rect">
            <a:avLst/>
          </a:prstGeom>
        </p:spPr>
      </p:pic>
    </p:spTree>
    <p:extLst>
      <p:ext uri="{BB962C8B-B14F-4D97-AF65-F5344CB8AC3E}">
        <p14:creationId xmlns:p14="http://schemas.microsoft.com/office/powerpoint/2010/main" val="572966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6962" y="762000"/>
            <a:ext cx="5213838" cy="609599"/>
          </a:xfrm>
        </p:spPr>
        <p:txBody>
          <a:bodyPr/>
          <a:lstStyle/>
          <a:p>
            <a:pPr algn="l"/>
            <a:r>
              <a:rPr lang="en-US" sz="4000" dirty="0">
                <a:latin typeface="Palatino Linotype" panose="02040502050505030304" pitchFamily="18" charset="0"/>
              </a:rPr>
              <a:t>NATIONAL LEGAL CONTEXT</a:t>
            </a:r>
          </a:p>
        </p:txBody>
      </p:sp>
      <p:sp>
        <p:nvSpPr>
          <p:cNvPr id="6" name="Title 1"/>
          <p:cNvSpPr txBox="1">
            <a:spLocks/>
          </p:cNvSpPr>
          <p:nvPr/>
        </p:nvSpPr>
        <p:spPr>
          <a:xfrm>
            <a:off x="2425700" y="2124312"/>
            <a:ext cx="4572000" cy="58674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sz="2200" dirty="0">
                <a:solidFill>
                  <a:schemeClr val="bg1"/>
                </a:solidFill>
                <a:latin typeface="Palatino Linotype" panose="02040502050505030304" pitchFamily="18" charset="0"/>
              </a:rPr>
              <a:t>The national legal framework in force (obviously insufficient from multiple perspectives - subjects, insufficient protection measures, reporting channels, etc.) - Law no. 571/2004 on the protection of personnel from public authorities, public institutions and other units that report violations of the law.</a:t>
            </a:r>
            <a:endParaRPr lang="x-none" sz="2200" dirty="0">
              <a:solidFill>
                <a:schemeClr val="bg1"/>
              </a:solidFill>
              <a:latin typeface="Palatino Linotype" panose="02040502050505030304" pitchFamily="18" charset="0"/>
            </a:endParaRPr>
          </a:p>
          <a:p>
            <a:r>
              <a:rPr lang="en-GB" sz="2200" dirty="0">
                <a:solidFill>
                  <a:schemeClr val="bg1"/>
                </a:solidFill>
                <a:latin typeface="Palatino Linotype" panose="02040502050505030304" pitchFamily="18" charset="0"/>
              </a:rPr>
              <a:t> </a:t>
            </a:r>
            <a:endParaRPr lang="x-none" sz="2200" dirty="0">
              <a:solidFill>
                <a:schemeClr val="bg1"/>
              </a:solidFill>
              <a:latin typeface="Palatino Linotype" panose="02040502050505030304" pitchFamily="18" charset="0"/>
            </a:endParaRPr>
          </a:p>
          <a:p>
            <a:r>
              <a:rPr lang="en-GB" sz="2200" dirty="0">
                <a:solidFill>
                  <a:schemeClr val="bg1"/>
                </a:solidFill>
                <a:latin typeface="Palatino Linotype" panose="02040502050505030304" pitchFamily="18" charset="0"/>
              </a:rPr>
              <a:t>Draft Law on the protection of </a:t>
            </a:r>
            <a:r>
              <a:rPr lang="en-GB" sz="2200" dirty="0" err="1">
                <a:solidFill>
                  <a:schemeClr val="bg1"/>
                </a:solidFill>
                <a:latin typeface="Palatino Linotype" panose="02040502050505030304" pitchFamily="18" charset="0"/>
              </a:rPr>
              <a:t>whistleblowers</a:t>
            </a:r>
            <a:r>
              <a:rPr lang="en-GB" sz="2200" dirty="0">
                <a:solidFill>
                  <a:schemeClr val="bg1"/>
                </a:solidFill>
                <a:latin typeface="Palatino Linotype" panose="02040502050505030304" pitchFamily="18" charset="0"/>
              </a:rPr>
              <a:t> for the public interest - published on the website of the Ministry of Justice, along with the explanatory memorandum.</a:t>
            </a:r>
            <a:endParaRPr lang="x-none" sz="2200" dirty="0">
              <a:solidFill>
                <a:schemeClr val="bg1"/>
              </a:solidFill>
              <a:latin typeface="Palatino Linotype" panose="02040502050505030304" pitchFamily="18" charset="0"/>
            </a:endParaRPr>
          </a:p>
        </p:txBody>
      </p:sp>
      <p:sp>
        <p:nvSpPr>
          <p:cNvPr id="7" name="Title 1"/>
          <p:cNvSpPr txBox="1">
            <a:spLocks/>
          </p:cNvSpPr>
          <p:nvPr/>
        </p:nvSpPr>
        <p:spPr>
          <a:xfrm>
            <a:off x="10185400" y="1808275"/>
            <a:ext cx="4436208" cy="176432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marL="342900" indent="-342900">
              <a:buFont typeface="Wingdings" pitchFamily="2" charset="2"/>
              <a:buChar char="§"/>
            </a:pPr>
            <a:r>
              <a:rPr lang="en-GB" sz="2200" dirty="0">
                <a:solidFill>
                  <a:srgbClr val="004750"/>
                </a:solidFill>
                <a:latin typeface="Palatino Linotype" panose="02040502050505030304" pitchFamily="18" charset="0"/>
              </a:rPr>
              <a:t>It broadly reproduces the content of the Directive and transposes it exactly</a:t>
            </a:r>
            <a:endParaRPr lang="x-none" sz="2200" dirty="0">
              <a:solidFill>
                <a:srgbClr val="004750"/>
              </a:solidFill>
              <a:latin typeface="Palatino Linotype" panose="02040502050505030304" pitchFamily="18" charset="0"/>
            </a:endParaRPr>
          </a:p>
        </p:txBody>
      </p:sp>
      <p:sp>
        <p:nvSpPr>
          <p:cNvPr id="8" name="Title 1"/>
          <p:cNvSpPr txBox="1">
            <a:spLocks/>
          </p:cNvSpPr>
          <p:nvPr/>
        </p:nvSpPr>
        <p:spPr>
          <a:xfrm>
            <a:off x="10211758" y="3405657"/>
            <a:ext cx="4436208" cy="176432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pPr marL="342900" lvl="0" indent="-342900">
              <a:buFont typeface="Wingdings" pitchFamily="2" charset="2"/>
              <a:buChar char="§"/>
            </a:pPr>
            <a:r>
              <a:rPr lang="en-GB" sz="2200" dirty="0">
                <a:solidFill>
                  <a:srgbClr val="004750"/>
                </a:solidFill>
                <a:latin typeface="Palatino Linotype" panose="02040502050505030304" pitchFamily="18" charset="0"/>
              </a:rPr>
              <a:t>Designates as the competent authority to receive reports of breaches (in the case of external reports), the following:</a:t>
            </a:r>
            <a:endParaRPr lang="x-none" sz="2200" dirty="0">
              <a:solidFill>
                <a:srgbClr val="004750"/>
              </a:solidFill>
              <a:latin typeface="Palatino Linotype" panose="02040502050505030304" pitchFamily="18" charset="0"/>
            </a:endParaRPr>
          </a:p>
        </p:txBody>
      </p:sp>
      <p:sp>
        <p:nvSpPr>
          <p:cNvPr id="9" name="Title 1"/>
          <p:cNvSpPr txBox="1">
            <a:spLocks/>
          </p:cNvSpPr>
          <p:nvPr/>
        </p:nvSpPr>
        <p:spPr>
          <a:xfrm>
            <a:off x="10566400" y="5169980"/>
            <a:ext cx="4436208" cy="17643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sz="2200" b="1" dirty="0">
                <a:solidFill>
                  <a:srgbClr val="B67300"/>
                </a:solidFill>
                <a:latin typeface="Palatino Linotype" panose="02040502050505030304" pitchFamily="18" charset="0"/>
              </a:rPr>
              <a:t>b.1. Public authorities and institutions which, in accordance with special legal provisions, receive and resolve reports in their area of ​​competence</a:t>
            </a:r>
          </a:p>
          <a:p>
            <a:endParaRPr lang="x-none" sz="2200" b="1" dirty="0">
              <a:solidFill>
                <a:srgbClr val="B67300"/>
              </a:solidFill>
              <a:latin typeface="Palatino Linotype" panose="02040502050505030304" pitchFamily="18" charset="0"/>
            </a:endParaRPr>
          </a:p>
          <a:p>
            <a:r>
              <a:rPr lang="en-GB" sz="2200" b="1" dirty="0">
                <a:solidFill>
                  <a:srgbClr val="B67300"/>
                </a:solidFill>
                <a:latin typeface="Palatino Linotype" panose="02040502050505030304" pitchFamily="18" charset="0"/>
              </a:rPr>
              <a:t>b.2. National Integrity Agency (ANI)</a:t>
            </a:r>
          </a:p>
          <a:p>
            <a:endParaRPr lang="x-none" sz="2200" b="1" dirty="0">
              <a:solidFill>
                <a:srgbClr val="B67300"/>
              </a:solidFill>
              <a:latin typeface="Palatino Linotype" panose="02040502050505030304" pitchFamily="18" charset="0"/>
            </a:endParaRPr>
          </a:p>
          <a:p>
            <a:r>
              <a:rPr lang="en-GB" sz="2200" b="1" dirty="0">
                <a:solidFill>
                  <a:srgbClr val="B67300"/>
                </a:solidFill>
                <a:latin typeface="Palatino Linotype" panose="02040502050505030304" pitchFamily="18" charset="0"/>
              </a:rPr>
              <a:t>b.3. Other public authorities </a:t>
            </a:r>
          </a:p>
          <a:p>
            <a:r>
              <a:rPr lang="en-GB" sz="2200" b="1" dirty="0">
                <a:solidFill>
                  <a:srgbClr val="B67300"/>
                </a:solidFill>
                <a:latin typeface="Palatino Linotype" panose="02040502050505030304" pitchFamily="18" charset="0"/>
              </a:rPr>
              <a:t>and institution to which </a:t>
            </a:r>
          </a:p>
          <a:p>
            <a:r>
              <a:rPr lang="en-GB" sz="2200" b="1" dirty="0">
                <a:solidFill>
                  <a:srgbClr val="B67300"/>
                </a:solidFill>
                <a:latin typeface="Palatino Linotype" panose="02040502050505030304" pitchFamily="18" charset="0"/>
              </a:rPr>
              <a:t>ANI delegates its power</a:t>
            </a:r>
            <a:endParaRPr lang="x-none" sz="2200" b="1" dirty="0">
              <a:solidFill>
                <a:srgbClr val="B67300"/>
              </a:solidFill>
              <a:latin typeface="Palatino Linotype" panose="02040502050505030304" pitchFamily="18" charset="0"/>
            </a:endParaRPr>
          </a:p>
        </p:txBody>
      </p:sp>
    </p:spTree>
    <p:extLst>
      <p:ext uri="{BB962C8B-B14F-4D97-AF65-F5344CB8AC3E}">
        <p14:creationId xmlns:p14="http://schemas.microsoft.com/office/powerpoint/2010/main" val="581502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1117600" y="2438401"/>
            <a:ext cx="14020800" cy="533400"/>
          </a:xfrm>
        </p:spPr>
        <p:txBody>
          <a:bodyPr/>
          <a:lstStyle/>
          <a:p>
            <a:r>
              <a:rPr lang="en-US" sz="4000" dirty="0">
                <a:latin typeface="Palatino Linotype"/>
                <a:cs typeface="Palatino Linotype"/>
              </a:rPr>
              <a:t>CONCLUSIONS</a:t>
            </a:r>
          </a:p>
        </p:txBody>
      </p:sp>
      <p:sp>
        <p:nvSpPr>
          <p:cNvPr id="8" name="Title 1"/>
          <p:cNvSpPr txBox="1">
            <a:spLocks/>
          </p:cNvSpPr>
          <p:nvPr/>
        </p:nvSpPr>
        <p:spPr>
          <a:xfrm>
            <a:off x="1117600" y="3962400"/>
            <a:ext cx="14020800" cy="3810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sz="2800" dirty="0">
                <a:latin typeface="Palatino Linotype"/>
                <a:cs typeface="Palatino Linotype"/>
              </a:rPr>
              <a:t> </a:t>
            </a:r>
          </a:p>
          <a:p>
            <a:r>
              <a:rPr lang="en-GB" sz="2800" dirty="0">
                <a:latin typeface="Palatino Linotype"/>
                <a:cs typeface="Palatino Linotype"/>
              </a:rPr>
              <a:t>OBLIGATIONS DERIVED FROM THE DIRECTIVE</a:t>
            </a:r>
          </a:p>
          <a:p>
            <a:endParaRPr lang="x-none" sz="2800" dirty="0">
              <a:latin typeface="Palatino Linotype"/>
              <a:cs typeface="Palatino Linotype"/>
            </a:endParaRPr>
          </a:p>
          <a:p>
            <a:pPr marL="457200" lvl="0" indent="-457200">
              <a:buFont typeface="Wingdings" charset="2"/>
              <a:buChar char="§"/>
            </a:pPr>
            <a:r>
              <a:rPr lang="en-GB" sz="2800" dirty="0">
                <a:latin typeface="Palatino Linotype"/>
                <a:cs typeface="Palatino Linotype"/>
              </a:rPr>
              <a:t>Ensuring the reporting channels</a:t>
            </a:r>
            <a:endParaRPr lang="x-none" sz="2800" dirty="0">
              <a:latin typeface="Palatino Linotype"/>
              <a:cs typeface="Palatino Linotype"/>
            </a:endParaRPr>
          </a:p>
          <a:p>
            <a:pPr marL="457200" lvl="0" indent="-457200">
              <a:buFont typeface="Wingdings" charset="2"/>
              <a:buChar char="§"/>
            </a:pPr>
            <a:r>
              <a:rPr lang="en-GB" sz="2800" dirty="0">
                <a:latin typeface="Palatino Linotype"/>
                <a:cs typeface="Palatino Linotype"/>
              </a:rPr>
              <a:t>Ensuring the prevalence of internal reporting</a:t>
            </a:r>
            <a:endParaRPr lang="x-none" sz="2800" dirty="0">
              <a:latin typeface="Palatino Linotype"/>
              <a:cs typeface="Palatino Linotype"/>
            </a:endParaRPr>
          </a:p>
          <a:p>
            <a:pPr marL="457200" lvl="0" indent="-457200">
              <a:buFont typeface="Wingdings" charset="2"/>
              <a:buChar char="§"/>
            </a:pPr>
            <a:r>
              <a:rPr lang="en-GB" sz="2800" dirty="0">
                <a:latin typeface="Palatino Linotype"/>
                <a:cs typeface="Palatino Linotype"/>
              </a:rPr>
              <a:t>The effectiveness of the investigation and the measures ordered</a:t>
            </a:r>
            <a:endParaRPr lang="x-none" sz="2800" dirty="0">
              <a:latin typeface="Palatino Linotype"/>
              <a:cs typeface="Palatino Linotype"/>
            </a:endParaRPr>
          </a:p>
          <a:p>
            <a:pPr marL="457200" lvl="0" indent="-457200">
              <a:buFont typeface="Wingdings" charset="2"/>
              <a:buChar char="§"/>
            </a:pPr>
            <a:r>
              <a:rPr lang="en-GB" sz="2800" dirty="0">
                <a:latin typeface="Palatino Linotype"/>
                <a:cs typeface="Palatino Linotype"/>
              </a:rPr>
              <a:t>The avoidance of conflicts of interest and of retaliation</a:t>
            </a:r>
            <a:endParaRPr lang="x-none" sz="2800" dirty="0">
              <a:latin typeface="Palatino Linotype"/>
              <a:cs typeface="Palatino Linotype"/>
            </a:endParaRPr>
          </a:p>
          <a:p>
            <a:pPr marL="457200" lvl="0" indent="-457200">
              <a:buFont typeface="Wingdings" charset="2"/>
              <a:buChar char="§"/>
            </a:pPr>
            <a:r>
              <a:rPr lang="en-GB" sz="2800" dirty="0">
                <a:latin typeface="Palatino Linotype"/>
                <a:cs typeface="Palatino Linotype"/>
              </a:rPr>
              <a:t>Recording the reports and their course</a:t>
            </a:r>
            <a:endParaRPr lang="x-none" sz="2800" dirty="0">
              <a:latin typeface="Palatino Linotype"/>
              <a:cs typeface="Palatino Linotype"/>
            </a:endParaRPr>
          </a:p>
          <a:p>
            <a:endParaRPr lang="en-US" sz="2800" dirty="0">
              <a:latin typeface="Palatino Linotype"/>
              <a:cs typeface="Palatino Linotype"/>
            </a:endParaRPr>
          </a:p>
        </p:txBody>
      </p:sp>
      <p:pic>
        <p:nvPicPr>
          <p:cNvPr id="5" name="Picture Placeholder 4" descr="Untitled.png"/>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6274" b="26274"/>
          <a:stretch>
            <a:fillRect/>
          </a:stretch>
        </p:blipFill>
        <p:spPr/>
      </p:pic>
      <p:sp>
        <p:nvSpPr>
          <p:cNvPr id="9" name="Title 1"/>
          <p:cNvSpPr txBox="1">
            <a:spLocks/>
          </p:cNvSpPr>
          <p:nvPr/>
        </p:nvSpPr>
        <p:spPr>
          <a:xfrm>
            <a:off x="1041400" y="3200400"/>
            <a:ext cx="14173200" cy="5334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rgbClr val="025157"/>
                </a:solidFill>
                <a:latin typeface="+mj-lt"/>
                <a:ea typeface="+mj-ea"/>
                <a:cs typeface="+mj-cs"/>
              </a:defRPr>
            </a:lvl1pPr>
          </a:lstStyle>
          <a:p>
            <a:pPr>
              <a:buClr>
                <a:srgbClr val="025157"/>
              </a:buClr>
            </a:pPr>
            <a:r>
              <a:rPr lang="en-GB" sz="2800" dirty="0">
                <a:solidFill>
                  <a:srgbClr val="B67300"/>
                </a:solidFill>
                <a:latin typeface="Palatino Linotype" panose="02040502050505030304" pitchFamily="18" charset="0"/>
              </a:rPr>
              <a:t>INTEGRATION OF PROCEDURES. LIABILITY CIVIL/ ADMINISTRATIVE/ CRIMINAL </a:t>
            </a:r>
            <a:endParaRPr lang="ro-RO" sz="2800" dirty="0">
              <a:solidFill>
                <a:srgbClr val="B67300"/>
              </a:solidFill>
              <a:latin typeface="Palatino Linotype"/>
              <a:cs typeface="Palatino Linotype"/>
            </a:endParaRPr>
          </a:p>
        </p:txBody>
      </p:sp>
    </p:spTree>
    <p:extLst>
      <p:ext uri="{BB962C8B-B14F-4D97-AF65-F5344CB8AC3E}">
        <p14:creationId xmlns:p14="http://schemas.microsoft.com/office/powerpoint/2010/main" val="4157735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1117600" y="2438401"/>
            <a:ext cx="14020800" cy="533400"/>
          </a:xfrm>
        </p:spPr>
        <p:txBody>
          <a:bodyPr/>
          <a:lstStyle/>
          <a:p>
            <a:r>
              <a:rPr lang="en-US" sz="4000" dirty="0">
                <a:latin typeface="Palatino Linotype"/>
                <a:cs typeface="Palatino Linotype"/>
              </a:rPr>
              <a:t>CONCLUSIONS</a:t>
            </a:r>
          </a:p>
        </p:txBody>
      </p:sp>
      <p:sp>
        <p:nvSpPr>
          <p:cNvPr id="8" name="Title 1"/>
          <p:cNvSpPr txBox="1">
            <a:spLocks/>
          </p:cNvSpPr>
          <p:nvPr/>
        </p:nvSpPr>
        <p:spPr>
          <a:xfrm>
            <a:off x="1117600" y="4724400"/>
            <a:ext cx="14020800" cy="3810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000" b="0" kern="1200">
                <a:solidFill>
                  <a:srgbClr val="025157"/>
                </a:solidFill>
                <a:latin typeface="+mj-lt"/>
                <a:ea typeface="+mj-ea"/>
                <a:cs typeface="+mj-cs"/>
              </a:defRPr>
            </a:lvl1pPr>
          </a:lstStyle>
          <a:p>
            <a:r>
              <a:rPr lang="en-GB" sz="2800" dirty="0">
                <a:latin typeface="Palatino Linotype"/>
                <a:cs typeface="Palatino Linotype"/>
              </a:rPr>
              <a:t> </a:t>
            </a:r>
          </a:p>
          <a:p>
            <a:r>
              <a:rPr lang="en-US" sz="2800" dirty="0">
                <a:latin typeface="Palatino Linotype"/>
                <a:cs typeface="Palatino Linotype"/>
              </a:rPr>
              <a:t>J</a:t>
            </a:r>
            <a:r>
              <a:rPr lang="en-GB" sz="2800" dirty="0">
                <a:latin typeface="Palatino Linotype"/>
                <a:cs typeface="Palatino Linotype"/>
              </a:rPr>
              <a:t>UDICIAL AND BRAND/ IMAGE RISKS </a:t>
            </a:r>
          </a:p>
          <a:p>
            <a:endParaRPr lang="en-US" sz="2800" dirty="0">
              <a:latin typeface="Palatino Linotype"/>
              <a:cs typeface="Palatino Linotype"/>
            </a:endParaRPr>
          </a:p>
          <a:p>
            <a:pPr marL="457200" indent="-457200">
              <a:buFont typeface="Wingdings" charset="2"/>
              <a:buChar char="§"/>
            </a:pPr>
            <a:r>
              <a:rPr lang="en-GB" sz="2800" dirty="0">
                <a:latin typeface="Palatino Linotype"/>
                <a:cs typeface="Palatino Linotype"/>
              </a:rPr>
              <a:t>According to art. 135 of the Criminal Code, the legal person is criminally liable for offenses committed in the performance of the object of activity or in the interest or on behalf of the legal person. In accordance with the theory of organizational guilt / the theory of enterprise philosophy / company ethos (developed by Professor Klaus Tiedemann) - the need for a tolerated or consented practice within the legal entity.</a:t>
            </a:r>
            <a:endParaRPr lang="x-none" sz="2800" dirty="0">
              <a:latin typeface="Palatino Linotype"/>
              <a:cs typeface="Palatino Linotype"/>
            </a:endParaRPr>
          </a:p>
          <a:p>
            <a:pPr marL="457200" indent="-457200">
              <a:buFont typeface="Wingdings" charset="2"/>
              <a:buChar char="§"/>
            </a:pPr>
            <a:endParaRPr lang="x-none" sz="2800" dirty="0">
              <a:latin typeface="Palatino Linotype"/>
              <a:cs typeface="Palatino Linotype"/>
            </a:endParaRPr>
          </a:p>
          <a:p>
            <a:pPr marL="457200" indent="-457200">
              <a:buFont typeface="Wingdings" charset="2"/>
              <a:buChar char="§"/>
            </a:pPr>
            <a:r>
              <a:rPr lang="en-GB" sz="2800" dirty="0">
                <a:latin typeface="Palatino Linotype"/>
                <a:cs typeface="Palatino Linotype"/>
              </a:rPr>
              <a:t>The need to carry out rigorous procedures to prevent legal risks - including in </a:t>
            </a:r>
          </a:p>
          <a:p>
            <a:r>
              <a:rPr lang="en-GB" sz="2800" dirty="0">
                <a:latin typeface="Palatino Linotype"/>
                <a:cs typeface="Palatino Linotype"/>
              </a:rPr>
              <a:t>     the matter criminal -, those of the image, as well as on the atmosphere and </a:t>
            </a:r>
          </a:p>
          <a:p>
            <a:r>
              <a:rPr lang="en-GB" sz="2800" dirty="0">
                <a:latin typeface="Palatino Linotype"/>
                <a:cs typeface="Palatino Linotype"/>
              </a:rPr>
              <a:t>     work environment.</a:t>
            </a:r>
            <a:endParaRPr lang="x-none" sz="2800" dirty="0">
              <a:latin typeface="Palatino Linotype"/>
              <a:cs typeface="Palatino Linotype"/>
            </a:endParaRPr>
          </a:p>
          <a:p>
            <a:endParaRPr lang="en-US" sz="2800" dirty="0">
              <a:latin typeface="Palatino Linotype"/>
              <a:cs typeface="Palatino Linotype"/>
            </a:endParaRPr>
          </a:p>
        </p:txBody>
      </p:sp>
      <p:pic>
        <p:nvPicPr>
          <p:cNvPr id="5" name="Picture Placeholder 4" descr="Untitled.png"/>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6274" b="26274"/>
          <a:stretch>
            <a:fillRect/>
          </a:stretch>
        </p:blipFill>
        <p:spPr/>
      </p:pic>
      <p:sp>
        <p:nvSpPr>
          <p:cNvPr id="9" name="Title 1"/>
          <p:cNvSpPr txBox="1">
            <a:spLocks/>
          </p:cNvSpPr>
          <p:nvPr/>
        </p:nvSpPr>
        <p:spPr>
          <a:xfrm>
            <a:off x="1041400" y="3200400"/>
            <a:ext cx="14173200" cy="5334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rgbClr val="025157"/>
                </a:solidFill>
                <a:latin typeface="+mj-lt"/>
                <a:ea typeface="+mj-ea"/>
                <a:cs typeface="+mj-cs"/>
              </a:defRPr>
            </a:lvl1pPr>
          </a:lstStyle>
          <a:p>
            <a:pPr>
              <a:buClr>
                <a:srgbClr val="025157"/>
              </a:buClr>
            </a:pPr>
            <a:r>
              <a:rPr lang="en-GB" sz="2800" dirty="0">
                <a:solidFill>
                  <a:srgbClr val="B67300"/>
                </a:solidFill>
                <a:latin typeface="Palatino Linotype" panose="02040502050505030304" pitchFamily="18" charset="0"/>
              </a:rPr>
              <a:t>INTEGRATION OF PROCEDURES. LIABILITY CIVIL/ ADMINISTRATIVE/ CRIMINAL </a:t>
            </a:r>
            <a:endParaRPr lang="ro-RO" sz="2800" dirty="0">
              <a:solidFill>
                <a:srgbClr val="B67300"/>
              </a:solidFill>
              <a:latin typeface="Palatino Linotype"/>
              <a:cs typeface="Palatino Linotype"/>
            </a:endParaRPr>
          </a:p>
        </p:txBody>
      </p:sp>
    </p:spTree>
    <p:extLst>
      <p:ext uri="{BB962C8B-B14F-4D97-AF65-F5344CB8AC3E}">
        <p14:creationId xmlns:p14="http://schemas.microsoft.com/office/powerpoint/2010/main" val="4163744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37000" y="3505200"/>
            <a:ext cx="8803529" cy="1235086"/>
          </a:xfrm>
          <a:prstGeom prst="rect">
            <a:avLst/>
          </a:prstGeom>
          <a:solidFill>
            <a:srgbClr val="004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4400" b="1" spc="600" dirty="0">
                <a:solidFill>
                  <a:schemeClr val="bg1"/>
                </a:solidFill>
                <a:latin typeface="Palatino Linotype"/>
                <a:cs typeface="Palatino Linotype"/>
              </a:rPr>
              <a:t>QUESTIONS?</a:t>
            </a:r>
            <a:endParaRPr lang="en-US" sz="4400" b="1" spc="600" dirty="0">
              <a:solidFill>
                <a:schemeClr val="bg1"/>
              </a:solidFill>
              <a:latin typeface="Palatino Linotype"/>
              <a:cs typeface="Palatino Linotype"/>
            </a:endParaRPr>
          </a:p>
        </p:txBody>
      </p:sp>
    </p:spTree>
    <p:extLst>
      <p:ext uri="{BB962C8B-B14F-4D97-AF65-F5344CB8AC3E}">
        <p14:creationId xmlns:p14="http://schemas.microsoft.com/office/powerpoint/2010/main" val="41969168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br>
              <a:rPr lang="en-GB" sz="4000" dirty="0">
                <a:latin typeface="Palatino Linotype"/>
                <a:cs typeface="Palatino Linotype"/>
              </a:rPr>
            </a:br>
            <a:br>
              <a:rPr lang="en-GB" sz="4000" dirty="0">
                <a:latin typeface="Palatino Linotype"/>
                <a:cs typeface="Palatino Linotype"/>
              </a:rPr>
            </a:br>
            <a:br>
              <a:rPr lang="en-GB" sz="4900" dirty="0">
                <a:latin typeface="Palatino Linotype"/>
                <a:cs typeface="Palatino Linotype"/>
              </a:rPr>
            </a:br>
            <a:r>
              <a:rPr lang="en-GB" sz="4400" dirty="0">
                <a:latin typeface="Palatino Linotype"/>
                <a:cs typeface="Palatino Linotype"/>
              </a:rPr>
              <a:t>THANK YOU! </a:t>
            </a:r>
            <a:endParaRPr lang="en-US" sz="4400" dirty="0">
              <a:latin typeface="Palatino Linotype"/>
              <a:cs typeface="Palatino Linotype"/>
            </a:endParaRPr>
          </a:p>
        </p:txBody>
      </p:sp>
      <p:sp>
        <p:nvSpPr>
          <p:cNvPr id="3" name="Subtitle 2"/>
          <p:cNvSpPr>
            <a:spLocks noGrp="1"/>
          </p:cNvSpPr>
          <p:nvPr>
            <p:ph type="subTitle" idx="1"/>
          </p:nvPr>
        </p:nvSpPr>
        <p:spPr>
          <a:xfrm>
            <a:off x="5308600" y="4114800"/>
            <a:ext cx="10476180" cy="4189412"/>
          </a:xfrm>
        </p:spPr>
        <p:txBody>
          <a:bodyPr>
            <a:noAutofit/>
          </a:bodyPr>
          <a:lstStyle/>
          <a:p>
            <a:endParaRPr lang="en-GB" sz="3600" dirty="0">
              <a:latin typeface="Palatino Linotype"/>
              <a:cs typeface="Palatino Linotype"/>
            </a:endParaRPr>
          </a:p>
          <a:p>
            <a:pPr algn="r"/>
            <a:r>
              <a:rPr lang="en-US" sz="3600" b="1" dirty="0">
                <a:solidFill>
                  <a:srgbClr val="B67300"/>
                </a:solidFill>
                <a:latin typeface="Palatino Linotype"/>
                <a:cs typeface="Palatino Linotype"/>
              </a:rPr>
              <a:t>Gabriel </a:t>
            </a:r>
            <a:r>
              <a:rPr lang="en-US" sz="3600" b="1" dirty="0" err="1">
                <a:solidFill>
                  <a:srgbClr val="B67300"/>
                </a:solidFill>
                <a:latin typeface="Palatino Linotype"/>
                <a:cs typeface="Palatino Linotype"/>
              </a:rPr>
              <a:t>Albu</a:t>
            </a:r>
            <a:endParaRPr lang="en-US" sz="3600" b="1" dirty="0">
              <a:solidFill>
                <a:srgbClr val="B67300"/>
              </a:solidFill>
              <a:latin typeface="Palatino Linotype"/>
              <a:cs typeface="Palatino Linotype"/>
            </a:endParaRPr>
          </a:p>
          <a:p>
            <a:pPr algn="r"/>
            <a:r>
              <a:rPr lang="en-US" sz="3600" dirty="0">
                <a:solidFill>
                  <a:srgbClr val="B67300"/>
                </a:solidFill>
                <a:latin typeface="Palatino Linotype"/>
                <a:cs typeface="Palatino Linotype"/>
              </a:rPr>
              <a:t>Founder, Attorney-at-Law</a:t>
            </a:r>
          </a:p>
          <a:p>
            <a:pPr algn="r"/>
            <a:r>
              <a:rPr lang="en-US" sz="3600" dirty="0">
                <a:solidFill>
                  <a:srgbClr val="004750"/>
                </a:solidFill>
                <a:latin typeface="Palatino Linotype"/>
                <a:cs typeface="Palatino Linotype"/>
                <a:hlinkClick r:id="rId2"/>
              </a:rPr>
              <a:t>gabriel.albu@albu-legal.ro</a:t>
            </a:r>
            <a:endParaRPr lang="en-US" sz="3600" dirty="0">
              <a:solidFill>
                <a:srgbClr val="004750"/>
              </a:solidFill>
              <a:latin typeface="Palatino Linotype"/>
              <a:cs typeface="Palatino Linotype"/>
            </a:endParaRPr>
          </a:p>
          <a:p>
            <a:pPr algn="r"/>
            <a:r>
              <a:rPr lang="en-US" sz="3600" dirty="0">
                <a:solidFill>
                  <a:srgbClr val="004750"/>
                </a:solidFill>
                <a:latin typeface="Palatino Linotype"/>
                <a:cs typeface="Palatino Linotype"/>
              </a:rPr>
              <a:t>M: +40 744 758 612</a:t>
            </a:r>
          </a:p>
          <a:p>
            <a:pPr algn="r"/>
            <a:r>
              <a:rPr lang="ro-RO" sz="3600" dirty="0">
                <a:solidFill>
                  <a:srgbClr val="004750"/>
                </a:solidFill>
                <a:latin typeface="Palatino Linotype"/>
                <a:cs typeface="Palatino Linotype"/>
              </a:rPr>
              <a:t>2</a:t>
            </a:r>
            <a:r>
              <a:rPr lang="en-GB" sz="3600" dirty="0">
                <a:solidFill>
                  <a:srgbClr val="004750"/>
                </a:solidFill>
                <a:latin typeface="Palatino Linotype"/>
                <a:cs typeface="Palatino Linotype"/>
              </a:rPr>
              <a:t>7</a:t>
            </a:r>
            <a:r>
              <a:rPr lang="ro-RO" sz="3600" dirty="0">
                <a:solidFill>
                  <a:srgbClr val="004750"/>
                </a:solidFill>
                <a:latin typeface="Palatino Linotype"/>
                <a:cs typeface="Palatino Linotype"/>
              </a:rPr>
              <a:t> </a:t>
            </a:r>
            <a:r>
              <a:rPr lang="en-GB" sz="3600" dirty="0">
                <a:solidFill>
                  <a:srgbClr val="004750"/>
                </a:solidFill>
                <a:latin typeface="Palatino Linotype"/>
                <a:cs typeface="Palatino Linotype"/>
              </a:rPr>
              <a:t>Washington</a:t>
            </a:r>
            <a:r>
              <a:rPr lang="ro-RO" sz="3600" dirty="0">
                <a:solidFill>
                  <a:srgbClr val="004750"/>
                </a:solidFill>
                <a:latin typeface="Palatino Linotype"/>
                <a:cs typeface="Palatino Linotype"/>
              </a:rPr>
              <a:t> Street, District 1, Bucharest, Romania</a:t>
            </a:r>
          </a:p>
          <a:p>
            <a:pPr algn="r"/>
            <a:r>
              <a:rPr lang="ro-RO" sz="3600" dirty="0">
                <a:latin typeface="Palatino Linotype"/>
                <a:cs typeface="Palatino Linotype"/>
                <a:hlinkClick r:id="rId3"/>
              </a:rPr>
              <a:t>www.albu-legal.ro</a:t>
            </a:r>
            <a:endParaRPr lang="ro-RO" sz="3600" dirty="0">
              <a:latin typeface="Palatino Linotype"/>
              <a:cs typeface="Palatino Linotype"/>
            </a:endParaRPr>
          </a:p>
          <a:p>
            <a:endParaRPr lang="en-US" sz="3600" dirty="0">
              <a:latin typeface="Palatino Linotype"/>
              <a:cs typeface="Palatino Linotype"/>
            </a:endParaRPr>
          </a:p>
        </p:txBody>
      </p:sp>
    </p:spTree>
    <p:extLst>
      <p:ext uri="{BB962C8B-B14F-4D97-AF65-F5344CB8AC3E}">
        <p14:creationId xmlns:p14="http://schemas.microsoft.com/office/powerpoint/2010/main" val="3204849270"/>
      </p:ext>
    </p:extLst>
  </p:cSld>
  <p:clrMapOvr>
    <a:masterClrMapping/>
  </p:clrMapOvr>
</p:sld>
</file>

<file path=ppt/theme/theme1.xml><?xml version="1.0" encoding="utf-8"?>
<a:theme xmlns:a="http://schemas.openxmlformats.org/drawingml/2006/main" name="Custom Design">
  <a:themeElements>
    <a:clrScheme name="Custom 5">
      <a:dk1>
        <a:srgbClr val="262626"/>
      </a:dk1>
      <a:lt1>
        <a:srgbClr val="FFFFFF"/>
      </a:lt1>
      <a:dk2>
        <a:srgbClr val="44546A"/>
      </a:dk2>
      <a:lt2>
        <a:srgbClr val="E7E6E6"/>
      </a:lt2>
      <a:accent1>
        <a:srgbClr val="0A5157"/>
      </a:accent1>
      <a:accent2>
        <a:srgbClr val="B67300"/>
      </a:accent2>
      <a:accent3>
        <a:srgbClr val="004750"/>
      </a:accent3>
      <a:accent4>
        <a:srgbClr val="D6DCE4"/>
      </a:accent4>
      <a:accent5>
        <a:srgbClr val="44546A"/>
      </a:accent5>
      <a:accent6>
        <a:srgbClr val="AEABAB"/>
      </a:accent6>
      <a:hlink>
        <a:srgbClr val="48A1FA"/>
      </a:hlink>
      <a:folHlink>
        <a:srgbClr val="ED7D31"/>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289</TotalTime>
  <Words>1533</Words>
  <Application>Microsoft Macintosh PowerPoint</Application>
  <PresentationFormat>Custom</PresentationFormat>
  <Paragraphs>107</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Palatino Linotype</vt:lpstr>
      <vt:lpstr>Wingdings</vt:lpstr>
      <vt:lpstr>Custom Design</vt:lpstr>
      <vt:lpstr>   EU DIRECTIVE ON THE PROTECTION OF PERSONS WHO REPORT BREACHES OF UNION LAW </vt:lpstr>
      <vt:lpstr>CONTEXT</vt:lpstr>
      <vt:lpstr>CONTEXT</vt:lpstr>
      <vt:lpstr>CRIMINAL LIABILITY OF THE LEGAL PERSON </vt:lpstr>
      <vt:lpstr>PERSONAL SCOPE – rationae personae (Art. 4)</vt:lpstr>
      <vt:lpstr>PROVISIONS APPLICABLE TO INTERNAL AND EXTERNAL REPORTING</vt:lpstr>
      <vt:lpstr>PROTECTION MEASURES BY THE MEMBER STATES</vt:lpstr>
      <vt:lpstr>INTERNAL REPORTING</vt:lpstr>
      <vt:lpstr>PowerPoint Presentation</vt:lpstr>
      <vt:lpstr>PUBLIC DISCLOSURES</vt:lpstr>
      <vt:lpstr>TRANSPOSITION</vt:lpstr>
      <vt:lpstr>NATIONAL LEGAL CONTEXT</vt:lpstr>
      <vt:lpstr>CONCLUSIONS</vt:lpstr>
      <vt:lpstr>CONCLUSIONS</vt:lpstr>
      <vt:lpstr>PowerPoint Presentation</vt:lpstr>
      <vt:lpstr>   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Template_1</dc:title>
  <dc:creator>Grafica</dc:creator>
  <cp:lastModifiedBy>Cristina Lica</cp:lastModifiedBy>
  <cp:revision>127</cp:revision>
  <dcterms:created xsi:type="dcterms:W3CDTF">2021-04-15T15:56:07Z</dcterms:created>
  <dcterms:modified xsi:type="dcterms:W3CDTF">2021-05-17T12:09:01Z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2021-04-15T00:00:00Z</vt:filetime>
  </property>
  <property fmtid="{D5CDD505-2E9C-101B-9397-08002B2CF9AE}" pid="3" name="Creator">
    <vt:lpwstr>Adobe Illustrator CC 22.1 (Windows)</vt:lpwstr>
  </property>
  <property fmtid="{D5CDD505-2E9C-101B-9397-08002B2CF9AE}" pid="4" name="LastSaved">
    <vt:filetime>2021-04-15T00:00:00Z</vt:filetime>
  </property>
</Properties>
</file>