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sldIdLst>
    <p:sldId id="270" r:id="rId2"/>
    <p:sldId id="271" r:id="rId3"/>
    <p:sldId id="272" r:id="rId4"/>
    <p:sldId id="273" r:id="rId5"/>
    <p:sldId id="274" r:id="rId6"/>
    <p:sldId id="276" r:id="rId7"/>
    <p:sldId id="283" r:id="rId8"/>
    <p:sldId id="278" r:id="rId9"/>
    <p:sldId id="279" r:id="rId10"/>
    <p:sldId id="280" r:id="rId11"/>
    <p:sldId id="281" r:id="rId12"/>
    <p:sldId id="282" r:id="rId13"/>
  </p:sldIdLst>
  <p:sldSz cx="16256000" cy="9144000"/>
  <p:notesSz cx="16256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004750"/>
    <a:srgbClr val="B67300"/>
    <a:srgbClr val="0251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7" d="100"/>
          <a:sy n="57" d="100"/>
        </p:scale>
        <p:origin x="926" y="6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5779820" y="7348543"/>
            <a:ext cx="5486400" cy="1612895"/>
          </a:xfrm>
        </p:spPr>
        <p:txBody>
          <a:bodyPr/>
          <a:lstStyle/>
          <a:p>
            <a:endParaRPr lang="en-US"/>
          </a:p>
        </p:txBody>
      </p:sp>
      <p:sp>
        <p:nvSpPr>
          <p:cNvPr id="7" name="object 2"/>
          <p:cNvSpPr/>
          <p:nvPr userDrawn="1"/>
        </p:nvSpPr>
        <p:spPr>
          <a:xfrm>
            <a:off x="0" y="0"/>
            <a:ext cx="5436235" cy="9144000"/>
          </a:xfrm>
          <a:custGeom>
            <a:avLst/>
            <a:gdLst/>
            <a:ahLst/>
            <a:cxnLst/>
            <a:rect l="l" t="t" r="r" b="b"/>
            <a:pathLst>
              <a:path w="5436235" h="9144000">
                <a:moveTo>
                  <a:pt x="2841586" y="0"/>
                </a:moveTo>
                <a:lnTo>
                  <a:pt x="0" y="0"/>
                </a:lnTo>
                <a:lnTo>
                  <a:pt x="0" y="9144000"/>
                </a:lnTo>
                <a:lnTo>
                  <a:pt x="2841586" y="9144000"/>
                </a:lnTo>
                <a:lnTo>
                  <a:pt x="5436006" y="4522901"/>
                </a:lnTo>
                <a:lnTo>
                  <a:pt x="2841586" y="0"/>
                </a:lnTo>
                <a:close/>
              </a:path>
            </a:pathLst>
          </a:custGeom>
          <a:solidFill>
            <a:schemeClr val="tx1">
              <a:lumMod val="10000"/>
              <a:lumOff val="90000"/>
            </a:schemeClr>
          </a:solidFill>
        </p:spPr>
        <p:txBody>
          <a:bodyPr wrap="square" lIns="0" tIns="0" rIns="0" bIns="0" rtlCol="0"/>
          <a:lstStyle/>
          <a:p>
            <a:endParaRPr/>
          </a:p>
        </p:txBody>
      </p:sp>
      <p:sp>
        <p:nvSpPr>
          <p:cNvPr id="8" name="object 3"/>
          <p:cNvSpPr/>
          <p:nvPr userDrawn="1"/>
        </p:nvSpPr>
        <p:spPr>
          <a:xfrm>
            <a:off x="2812876" y="0"/>
            <a:ext cx="1466215" cy="1957705"/>
          </a:xfrm>
          <a:custGeom>
            <a:avLst/>
            <a:gdLst/>
            <a:ahLst/>
            <a:cxnLst/>
            <a:rect l="l" t="t" r="r" b="b"/>
            <a:pathLst>
              <a:path w="1466214" h="1957705">
                <a:moveTo>
                  <a:pt x="346951" y="0"/>
                </a:moveTo>
                <a:lnTo>
                  <a:pt x="0" y="0"/>
                </a:lnTo>
                <a:lnTo>
                  <a:pt x="1118692" y="1957120"/>
                </a:lnTo>
                <a:lnTo>
                  <a:pt x="1465630" y="1957120"/>
                </a:lnTo>
                <a:lnTo>
                  <a:pt x="346951" y="0"/>
                </a:lnTo>
                <a:close/>
              </a:path>
            </a:pathLst>
          </a:custGeom>
          <a:solidFill>
            <a:srgbClr val="B67300"/>
          </a:solidFill>
        </p:spPr>
        <p:txBody>
          <a:bodyPr wrap="square" lIns="0" tIns="0" rIns="0" bIns="0" rtlCol="0"/>
          <a:lstStyle/>
          <a:p>
            <a:endParaRPr/>
          </a:p>
        </p:txBody>
      </p:sp>
      <p:sp>
        <p:nvSpPr>
          <p:cNvPr id="9" name="object 4"/>
          <p:cNvSpPr/>
          <p:nvPr userDrawn="1"/>
        </p:nvSpPr>
        <p:spPr>
          <a:xfrm>
            <a:off x="2481630" y="5021862"/>
            <a:ext cx="3068955" cy="4122420"/>
          </a:xfrm>
          <a:custGeom>
            <a:avLst/>
            <a:gdLst/>
            <a:ahLst/>
            <a:cxnLst/>
            <a:rect l="l" t="t" r="r" b="b"/>
            <a:pathLst>
              <a:path w="3068954" h="4122420">
                <a:moveTo>
                  <a:pt x="3068967" y="0"/>
                </a:moveTo>
                <a:lnTo>
                  <a:pt x="2356231" y="0"/>
                </a:lnTo>
                <a:lnTo>
                  <a:pt x="0" y="4122140"/>
                </a:lnTo>
                <a:lnTo>
                  <a:pt x="712762" y="4122140"/>
                </a:lnTo>
                <a:lnTo>
                  <a:pt x="3068967" y="0"/>
                </a:lnTo>
                <a:close/>
              </a:path>
            </a:pathLst>
          </a:custGeom>
          <a:solidFill>
            <a:srgbClr val="004750"/>
          </a:solidFill>
        </p:spPr>
        <p:txBody>
          <a:bodyPr wrap="square" lIns="0" tIns="0" rIns="0" bIns="0" rtlCol="0"/>
          <a:lstStyle/>
          <a:p>
            <a:endParaRPr/>
          </a:p>
        </p:txBody>
      </p:sp>
      <p:sp>
        <p:nvSpPr>
          <p:cNvPr id="10" name="object 5"/>
          <p:cNvSpPr/>
          <p:nvPr userDrawn="1"/>
        </p:nvSpPr>
        <p:spPr>
          <a:xfrm>
            <a:off x="-28713" y="771804"/>
            <a:ext cx="2138045" cy="7480300"/>
          </a:xfrm>
          <a:custGeom>
            <a:avLst/>
            <a:gdLst/>
            <a:ahLst/>
            <a:cxnLst/>
            <a:rect l="l" t="t" r="r" b="b"/>
            <a:pathLst>
              <a:path w="2138045" h="7480300">
                <a:moveTo>
                  <a:pt x="0" y="0"/>
                </a:moveTo>
                <a:lnTo>
                  <a:pt x="0" y="7479969"/>
                </a:lnTo>
                <a:lnTo>
                  <a:pt x="2137638" y="3739984"/>
                </a:lnTo>
                <a:lnTo>
                  <a:pt x="0" y="0"/>
                </a:lnTo>
                <a:close/>
              </a:path>
            </a:pathLst>
          </a:custGeom>
          <a:solidFill>
            <a:srgbClr val="0A5157"/>
          </a:solidFill>
        </p:spPr>
        <p:txBody>
          <a:bodyPr wrap="square" lIns="0" tIns="0" rIns="0" bIns="0" rtlCol="0"/>
          <a:lstStyle/>
          <a:p>
            <a:endParaRPr/>
          </a:p>
        </p:txBody>
      </p:sp>
      <p:sp>
        <p:nvSpPr>
          <p:cNvPr id="11" name="object 6"/>
          <p:cNvSpPr/>
          <p:nvPr userDrawn="1"/>
        </p:nvSpPr>
        <p:spPr>
          <a:xfrm>
            <a:off x="11048409" y="11"/>
            <a:ext cx="5207635" cy="9144000"/>
          </a:xfrm>
          <a:custGeom>
            <a:avLst/>
            <a:gdLst/>
            <a:ahLst/>
            <a:cxnLst/>
            <a:rect l="l" t="t" r="r" b="b"/>
            <a:pathLst>
              <a:path w="5207634" h="9144000">
                <a:moveTo>
                  <a:pt x="5207584" y="0"/>
                </a:moveTo>
                <a:lnTo>
                  <a:pt x="0" y="0"/>
                </a:lnTo>
                <a:lnTo>
                  <a:pt x="5207393" y="9143987"/>
                </a:lnTo>
                <a:lnTo>
                  <a:pt x="5207584" y="0"/>
                </a:lnTo>
                <a:close/>
              </a:path>
            </a:pathLst>
          </a:custGeom>
          <a:solidFill>
            <a:srgbClr val="FAFAFA"/>
          </a:solidFill>
        </p:spPr>
        <p:txBody>
          <a:bodyPr wrap="square" lIns="0" tIns="0" rIns="0" bIns="0" rtlCol="0"/>
          <a:lstStyle/>
          <a:p>
            <a:endParaRPr/>
          </a:p>
        </p:txBody>
      </p:sp>
      <p:sp>
        <p:nvSpPr>
          <p:cNvPr id="12" name="object 7"/>
          <p:cNvSpPr/>
          <p:nvPr userDrawn="1"/>
        </p:nvSpPr>
        <p:spPr>
          <a:xfrm>
            <a:off x="13032393" y="0"/>
            <a:ext cx="2941955" cy="2171700"/>
          </a:xfrm>
          <a:custGeom>
            <a:avLst/>
            <a:gdLst/>
            <a:ahLst/>
            <a:cxnLst/>
            <a:rect l="l" t="t" r="r" b="b"/>
            <a:pathLst>
              <a:path w="2941955" h="2171700">
                <a:moveTo>
                  <a:pt x="2941726" y="0"/>
                </a:moveTo>
                <a:lnTo>
                  <a:pt x="0" y="0"/>
                </a:lnTo>
                <a:lnTo>
                  <a:pt x="1241005" y="2171217"/>
                </a:lnTo>
                <a:lnTo>
                  <a:pt x="2941726" y="2171217"/>
                </a:lnTo>
                <a:lnTo>
                  <a:pt x="2941726" y="0"/>
                </a:lnTo>
                <a:close/>
              </a:path>
            </a:pathLst>
          </a:custGeom>
          <a:solidFill>
            <a:srgbClr val="004750"/>
          </a:solidFill>
        </p:spPr>
        <p:txBody>
          <a:bodyPr wrap="square" lIns="0" tIns="0" rIns="0" bIns="0" rtlCol="0"/>
          <a:lstStyle/>
          <a:p>
            <a:endParaRPr/>
          </a:p>
        </p:txBody>
      </p:sp>
      <p:sp>
        <p:nvSpPr>
          <p:cNvPr id="13" name="object 8"/>
          <p:cNvSpPr/>
          <p:nvPr userDrawn="1"/>
        </p:nvSpPr>
        <p:spPr>
          <a:xfrm>
            <a:off x="13518419" y="11"/>
            <a:ext cx="2738120" cy="4789805"/>
          </a:xfrm>
          <a:custGeom>
            <a:avLst/>
            <a:gdLst/>
            <a:ahLst/>
            <a:cxnLst/>
            <a:rect l="l" t="t" r="r" b="b"/>
            <a:pathLst>
              <a:path w="2738119" h="4789805">
                <a:moveTo>
                  <a:pt x="2737573" y="0"/>
                </a:moveTo>
                <a:lnTo>
                  <a:pt x="0" y="0"/>
                </a:lnTo>
                <a:lnTo>
                  <a:pt x="2737459" y="4789449"/>
                </a:lnTo>
                <a:lnTo>
                  <a:pt x="2737573" y="0"/>
                </a:lnTo>
                <a:close/>
              </a:path>
            </a:pathLst>
          </a:custGeom>
          <a:solidFill>
            <a:srgbClr val="0A5157"/>
          </a:solidFill>
        </p:spPr>
        <p:txBody>
          <a:bodyPr wrap="square" lIns="0" tIns="0" rIns="0" bIns="0" rtlCol="0"/>
          <a:lstStyle/>
          <a:p>
            <a:endParaRPr/>
          </a:p>
        </p:txBody>
      </p:sp>
      <p:sp>
        <p:nvSpPr>
          <p:cNvPr id="2" name="Title 1"/>
          <p:cNvSpPr>
            <a:spLocks noGrp="1"/>
          </p:cNvSpPr>
          <p:nvPr>
            <p:ph type="ctrTitle" hasCustomPrompt="1"/>
          </p:nvPr>
        </p:nvSpPr>
        <p:spPr>
          <a:xfrm>
            <a:off x="5779820" y="1497013"/>
            <a:ext cx="10476180" cy="3182937"/>
          </a:xfrm>
        </p:spPr>
        <p:txBody>
          <a:bodyPr anchor="b"/>
          <a:lstStyle>
            <a:lvl1pPr algn="l">
              <a:defRPr sz="6000" b="1">
                <a:solidFill>
                  <a:srgbClr val="004750"/>
                </a:solidFill>
                <a:latin typeface="Arial" panose="020B0604020202020204" pitchFamily="34" charset="0"/>
                <a:cs typeface="Arial" panose="020B0604020202020204" pitchFamily="34" charset="0"/>
              </a:defRPr>
            </a:lvl1pPr>
          </a:lstStyle>
          <a:p>
            <a:r>
              <a:rPr lang="ro-RO"/>
              <a:t>BUSINESS </a:t>
            </a:r>
            <a:br>
              <a:rPr lang="ro-RO"/>
            </a:br>
            <a:r>
              <a:rPr lang="ro-RO"/>
              <a:t>PRESENTATION</a:t>
            </a:r>
            <a:endParaRPr lang="en-US"/>
          </a:p>
        </p:txBody>
      </p:sp>
      <p:sp>
        <p:nvSpPr>
          <p:cNvPr id="3" name="Subtitle 2"/>
          <p:cNvSpPr>
            <a:spLocks noGrp="1"/>
          </p:cNvSpPr>
          <p:nvPr>
            <p:ph type="subTitle" idx="1"/>
          </p:nvPr>
        </p:nvSpPr>
        <p:spPr>
          <a:xfrm>
            <a:off x="5779820" y="4802188"/>
            <a:ext cx="10476180" cy="220821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86718" y="-21055"/>
            <a:ext cx="3580609" cy="2359849"/>
          </a:xfrm>
          <a:prstGeom prst="rect">
            <a:avLst/>
          </a:prstGeom>
        </p:spPr>
      </p:pic>
    </p:spTree>
    <p:extLst>
      <p:ext uri="{BB962C8B-B14F-4D97-AF65-F5344CB8AC3E}">
        <p14:creationId xmlns:p14="http://schemas.microsoft.com/office/powerpoint/2010/main" val="4097540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17-May-21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bk object 16"/>
          <p:cNvSpPr/>
          <p:nvPr userDrawn="1"/>
        </p:nvSpPr>
        <p:spPr>
          <a:xfrm>
            <a:off x="0" y="38"/>
            <a:ext cx="16256000" cy="9144000"/>
          </a:xfrm>
          <a:custGeom>
            <a:avLst/>
            <a:gdLst/>
            <a:ahLst/>
            <a:cxnLst/>
            <a:rect l="l" t="t" r="r" b="b"/>
            <a:pathLst>
              <a:path w="16256000" h="9144000">
                <a:moveTo>
                  <a:pt x="0" y="9143961"/>
                </a:moveTo>
                <a:lnTo>
                  <a:pt x="16256000" y="9143961"/>
                </a:lnTo>
                <a:lnTo>
                  <a:pt x="16256000" y="0"/>
                </a:lnTo>
                <a:lnTo>
                  <a:pt x="0" y="0"/>
                </a:lnTo>
                <a:lnTo>
                  <a:pt x="0" y="9143961"/>
                </a:lnTo>
                <a:close/>
              </a:path>
            </a:pathLst>
          </a:custGeom>
          <a:solidFill>
            <a:schemeClr val="tx1">
              <a:lumMod val="10000"/>
              <a:lumOff val="90000"/>
            </a:schemeClr>
          </a:solidFill>
        </p:spPr>
        <p:txBody>
          <a:bodyPr wrap="square" lIns="0" tIns="0" rIns="0" bIns="0" rtlCol="0"/>
          <a:lstStyle/>
          <a:p>
            <a:endParaRPr/>
          </a:p>
        </p:txBody>
      </p:sp>
      <p:sp>
        <p:nvSpPr>
          <p:cNvPr id="6" name="bk object 17"/>
          <p:cNvSpPr/>
          <p:nvPr userDrawn="1"/>
        </p:nvSpPr>
        <p:spPr>
          <a:xfrm>
            <a:off x="11102473" y="11"/>
            <a:ext cx="5153660" cy="9049385"/>
          </a:xfrm>
          <a:custGeom>
            <a:avLst/>
            <a:gdLst/>
            <a:ahLst/>
            <a:cxnLst/>
            <a:rect l="l" t="t" r="r" b="b"/>
            <a:pathLst>
              <a:path w="5153659" h="9049385">
                <a:moveTo>
                  <a:pt x="5153520" y="0"/>
                </a:moveTo>
                <a:lnTo>
                  <a:pt x="0" y="0"/>
                </a:lnTo>
                <a:lnTo>
                  <a:pt x="5153329" y="9049042"/>
                </a:lnTo>
                <a:lnTo>
                  <a:pt x="5153520" y="0"/>
                </a:lnTo>
                <a:close/>
              </a:path>
            </a:pathLst>
          </a:custGeom>
          <a:solidFill>
            <a:srgbClr val="FAFAFA"/>
          </a:solidFill>
        </p:spPr>
        <p:txBody>
          <a:bodyPr wrap="square" lIns="0" tIns="0" rIns="0" bIns="0" rtlCol="0"/>
          <a:lstStyle/>
          <a:p>
            <a:endParaRPr/>
          </a:p>
        </p:txBody>
      </p:sp>
      <p:sp>
        <p:nvSpPr>
          <p:cNvPr id="7" name="bk object 18"/>
          <p:cNvSpPr/>
          <p:nvPr userDrawn="1"/>
        </p:nvSpPr>
        <p:spPr>
          <a:xfrm>
            <a:off x="2698063" y="1657"/>
            <a:ext cx="11135360" cy="569595"/>
          </a:xfrm>
          <a:custGeom>
            <a:avLst/>
            <a:gdLst/>
            <a:ahLst/>
            <a:cxnLst/>
            <a:rect l="l" t="t" r="r" b="b"/>
            <a:pathLst>
              <a:path w="11135360" h="569595">
                <a:moveTo>
                  <a:pt x="11134852" y="0"/>
                </a:moveTo>
                <a:lnTo>
                  <a:pt x="0" y="0"/>
                </a:lnTo>
                <a:lnTo>
                  <a:pt x="0" y="10363"/>
                </a:lnTo>
                <a:lnTo>
                  <a:pt x="319316" y="569163"/>
                </a:lnTo>
                <a:lnTo>
                  <a:pt x="11134852" y="569163"/>
                </a:lnTo>
                <a:lnTo>
                  <a:pt x="11134852" y="0"/>
                </a:lnTo>
                <a:close/>
              </a:path>
            </a:pathLst>
          </a:custGeom>
          <a:solidFill>
            <a:srgbClr val="B67300"/>
          </a:solidFill>
        </p:spPr>
        <p:txBody>
          <a:bodyPr wrap="square" lIns="0" tIns="0" rIns="0" bIns="0" rtlCol="0"/>
          <a:lstStyle/>
          <a:p>
            <a:endParaRPr/>
          </a:p>
        </p:txBody>
      </p:sp>
      <p:sp>
        <p:nvSpPr>
          <p:cNvPr id="8" name="bk object 19"/>
          <p:cNvSpPr/>
          <p:nvPr userDrawn="1"/>
        </p:nvSpPr>
        <p:spPr>
          <a:xfrm>
            <a:off x="12740529" y="0"/>
            <a:ext cx="3265170" cy="2148840"/>
          </a:xfrm>
          <a:custGeom>
            <a:avLst/>
            <a:gdLst/>
            <a:ahLst/>
            <a:cxnLst/>
            <a:rect l="l" t="t" r="r" b="b"/>
            <a:pathLst>
              <a:path w="3265169" h="2148840">
                <a:moveTo>
                  <a:pt x="3264928" y="0"/>
                </a:moveTo>
                <a:lnTo>
                  <a:pt x="0" y="0"/>
                </a:lnTo>
                <a:lnTo>
                  <a:pt x="1228102" y="2148674"/>
                </a:lnTo>
                <a:lnTo>
                  <a:pt x="3264928" y="2148674"/>
                </a:lnTo>
                <a:lnTo>
                  <a:pt x="3264928" y="0"/>
                </a:lnTo>
                <a:close/>
              </a:path>
            </a:pathLst>
          </a:custGeom>
          <a:solidFill>
            <a:srgbClr val="004750"/>
          </a:solidFill>
        </p:spPr>
        <p:txBody>
          <a:bodyPr wrap="square" lIns="0" tIns="0" rIns="0" bIns="0" rtlCol="0"/>
          <a:lstStyle/>
          <a:p>
            <a:endParaRPr/>
          </a:p>
        </p:txBody>
      </p:sp>
      <p:sp>
        <p:nvSpPr>
          <p:cNvPr id="9" name="bk object 20"/>
          <p:cNvSpPr/>
          <p:nvPr userDrawn="1"/>
        </p:nvSpPr>
        <p:spPr>
          <a:xfrm>
            <a:off x="13546847" y="11"/>
            <a:ext cx="2709545" cy="4740275"/>
          </a:xfrm>
          <a:custGeom>
            <a:avLst/>
            <a:gdLst/>
            <a:ahLst/>
            <a:cxnLst/>
            <a:rect l="l" t="t" r="r" b="b"/>
            <a:pathLst>
              <a:path w="2709544" h="4740275">
                <a:moveTo>
                  <a:pt x="2709151" y="0"/>
                </a:moveTo>
                <a:lnTo>
                  <a:pt x="0" y="0"/>
                </a:lnTo>
                <a:lnTo>
                  <a:pt x="2709037" y="4739716"/>
                </a:lnTo>
                <a:lnTo>
                  <a:pt x="2709151" y="0"/>
                </a:lnTo>
                <a:close/>
              </a:path>
            </a:pathLst>
          </a:custGeom>
          <a:solidFill>
            <a:srgbClr val="025157"/>
          </a:solidFill>
        </p:spPr>
        <p:txBody>
          <a:bodyPr wrap="square" lIns="0" tIns="0" rIns="0" bIns="0" rtlCol="0"/>
          <a:lstStyle/>
          <a:p>
            <a:endParaRPr/>
          </a:p>
        </p:txBody>
      </p:sp>
      <p:sp>
        <p:nvSpPr>
          <p:cNvPr id="10" name="bk object 21"/>
          <p:cNvSpPr/>
          <p:nvPr userDrawn="1"/>
        </p:nvSpPr>
        <p:spPr>
          <a:xfrm>
            <a:off x="0" y="94970"/>
            <a:ext cx="5153660" cy="9049385"/>
          </a:xfrm>
          <a:custGeom>
            <a:avLst/>
            <a:gdLst/>
            <a:ahLst/>
            <a:cxnLst/>
            <a:rect l="l" t="t" r="r" b="b"/>
            <a:pathLst>
              <a:path w="5153660" h="9049385">
                <a:moveTo>
                  <a:pt x="201" y="-34"/>
                </a:moveTo>
                <a:lnTo>
                  <a:pt x="11" y="9048995"/>
                </a:lnTo>
                <a:lnTo>
                  <a:pt x="5153531" y="9048995"/>
                </a:lnTo>
                <a:lnTo>
                  <a:pt x="201" y="-34"/>
                </a:lnTo>
                <a:close/>
              </a:path>
            </a:pathLst>
          </a:custGeom>
          <a:solidFill>
            <a:srgbClr val="FAFAFA"/>
          </a:solidFill>
        </p:spPr>
        <p:txBody>
          <a:bodyPr wrap="square" lIns="0" tIns="0" rIns="0" bIns="0" rtlCol="0"/>
          <a:lstStyle/>
          <a:p>
            <a:endParaRPr/>
          </a:p>
        </p:txBody>
      </p:sp>
      <p:sp>
        <p:nvSpPr>
          <p:cNvPr id="11" name="bk object 22"/>
          <p:cNvSpPr/>
          <p:nvPr userDrawn="1"/>
        </p:nvSpPr>
        <p:spPr>
          <a:xfrm>
            <a:off x="2423080" y="8573162"/>
            <a:ext cx="11135360" cy="569595"/>
          </a:xfrm>
          <a:custGeom>
            <a:avLst/>
            <a:gdLst/>
            <a:ahLst/>
            <a:cxnLst/>
            <a:rect l="l" t="t" r="r" b="b"/>
            <a:pathLst>
              <a:path w="11135360" h="569595">
                <a:moveTo>
                  <a:pt x="10815548" y="0"/>
                </a:moveTo>
                <a:lnTo>
                  <a:pt x="0" y="0"/>
                </a:lnTo>
                <a:lnTo>
                  <a:pt x="0" y="569163"/>
                </a:lnTo>
                <a:lnTo>
                  <a:pt x="11134852" y="569163"/>
                </a:lnTo>
                <a:lnTo>
                  <a:pt x="11134852" y="558787"/>
                </a:lnTo>
                <a:lnTo>
                  <a:pt x="10815548" y="0"/>
                </a:lnTo>
                <a:close/>
              </a:path>
            </a:pathLst>
          </a:custGeom>
          <a:solidFill>
            <a:srgbClr val="B67300"/>
          </a:solidFill>
        </p:spPr>
        <p:txBody>
          <a:bodyPr wrap="square" lIns="0" tIns="0" rIns="0" bIns="0" rtlCol="0"/>
          <a:lstStyle/>
          <a:p>
            <a:endParaRPr/>
          </a:p>
        </p:txBody>
      </p:sp>
      <p:sp>
        <p:nvSpPr>
          <p:cNvPr id="12" name="bk object 23"/>
          <p:cNvSpPr/>
          <p:nvPr userDrawn="1"/>
        </p:nvSpPr>
        <p:spPr>
          <a:xfrm>
            <a:off x="250534" y="6995308"/>
            <a:ext cx="3265170" cy="2148840"/>
          </a:xfrm>
          <a:custGeom>
            <a:avLst/>
            <a:gdLst/>
            <a:ahLst/>
            <a:cxnLst/>
            <a:rect l="l" t="t" r="r" b="b"/>
            <a:pathLst>
              <a:path w="3265170" h="2148840">
                <a:moveTo>
                  <a:pt x="2036826" y="0"/>
                </a:moveTo>
                <a:lnTo>
                  <a:pt x="0" y="0"/>
                </a:lnTo>
                <a:lnTo>
                  <a:pt x="0" y="2148662"/>
                </a:lnTo>
                <a:lnTo>
                  <a:pt x="3264941" y="2148662"/>
                </a:lnTo>
                <a:lnTo>
                  <a:pt x="2036826" y="0"/>
                </a:lnTo>
                <a:close/>
              </a:path>
            </a:pathLst>
          </a:custGeom>
          <a:solidFill>
            <a:srgbClr val="004750"/>
          </a:solidFill>
        </p:spPr>
        <p:txBody>
          <a:bodyPr wrap="square" lIns="0" tIns="0" rIns="0" bIns="0" rtlCol="0"/>
          <a:lstStyle/>
          <a:p>
            <a:endParaRPr/>
          </a:p>
        </p:txBody>
      </p:sp>
      <p:sp>
        <p:nvSpPr>
          <p:cNvPr id="13" name="bk object 24"/>
          <p:cNvSpPr/>
          <p:nvPr userDrawn="1"/>
        </p:nvSpPr>
        <p:spPr>
          <a:xfrm>
            <a:off x="0" y="4404283"/>
            <a:ext cx="2709545" cy="4740275"/>
          </a:xfrm>
          <a:custGeom>
            <a:avLst/>
            <a:gdLst/>
            <a:ahLst/>
            <a:cxnLst/>
            <a:rect l="l" t="t" r="r" b="b"/>
            <a:pathLst>
              <a:path w="2709545" h="4740275">
                <a:moveTo>
                  <a:pt x="113" y="-34"/>
                </a:moveTo>
                <a:lnTo>
                  <a:pt x="11" y="4739681"/>
                </a:lnTo>
                <a:lnTo>
                  <a:pt x="2709175" y="4739681"/>
                </a:lnTo>
                <a:lnTo>
                  <a:pt x="113" y="-34"/>
                </a:lnTo>
                <a:close/>
              </a:path>
            </a:pathLst>
          </a:custGeom>
          <a:solidFill>
            <a:srgbClr val="025157"/>
          </a:solidFill>
        </p:spPr>
        <p:txBody>
          <a:bodyPr wrap="square" lIns="0" tIns="0" rIns="0" bIns="0" rtlCol="0"/>
          <a:lstStyle/>
          <a:p>
            <a:endParaRPr/>
          </a:p>
        </p:txBody>
      </p:sp>
      <p:sp>
        <p:nvSpPr>
          <p:cNvPr id="20" name="TextBox 19"/>
          <p:cNvSpPr txBox="1"/>
          <p:nvPr userDrawn="1"/>
        </p:nvSpPr>
        <p:spPr>
          <a:xfrm>
            <a:off x="3937000" y="5105400"/>
            <a:ext cx="8803529" cy="2743200"/>
          </a:xfrm>
          <a:prstGeom prst="rect">
            <a:avLst/>
          </a:prstGeom>
          <a:noFill/>
        </p:spPr>
        <p:txBody>
          <a:bodyPr wrap="square" rtlCol="0">
            <a:spAutoFit/>
          </a:bodyPr>
          <a:lstStyle/>
          <a:p>
            <a:endParaRPr lang="en-US"/>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74452" y="7348543"/>
            <a:ext cx="2538989" cy="167335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17600" y="2438401"/>
            <a:ext cx="14020800" cy="533400"/>
          </a:xfrm>
        </p:spPr>
        <p:txBody>
          <a:bodyPr>
            <a:noAutofit/>
          </a:bodyPr>
          <a:lstStyle>
            <a:lvl1pPr>
              <a:defRPr sz="4400" b="1">
                <a:solidFill>
                  <a:srgbClr val="025157"/>
                </a:solidFill>
              </a:defRPr>
            </a:lvl1pPr>
          </a:lstStyle>
          <a:p>
            <a:r>
              <a:rPr lang="ro-RO"/>
              <a:t>CONTENT</a:t>
            </a:r>
            <a:endParaRPr lang="en-US"/>
          </a:p>
        </p:txBody>
      </p:sp>
      <p:sp>
        <p:nvSpPr>
          <p:cNvPr id="9" name="Rectangle 8"/>
          <p:cNvSpPr/>
          <p:nvPr userDrawn="1"/>
        </p:nvSpPr>
        <p:spPr>
          <a:xfrm>
            <a:off x="0" y="8763000"/>
            <a:ext cx="16256000" cy="3810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74452" y="7010400"/>
            <a:ext cx="2538989" cy="1673355"/>
          </a:xfrm>
          <a:prstGeom prst="rect">
            <a:avLst/>
          </a:prstGeom>
        </p:spPr>
      </p:pic>
      <p:sp>
        <p:nvSpPr>
          <p:cNvPr id="8" name="Picture Placeholder 7"/>
          <p:cNvSpPr>
            <a:spLocks noGrp="1"/>
          </p:cNvSpPr>
          <p:nvPr>
            <p:ph type="pic" sz="quarter" idx="10" hasCustomPrompt="1"/>
          </p:nvPr>
        </p:nvSpPr>
        <p:spPr>
          <a:xfrm>
            <a:off x="0" y="0"/>
            <a:ext cx="16256000" cy="2057400"/>
          </a:xfrm>
          <a:custGeom>
            <a:avLst/>
            <a:gdLst>
              <a:gd name="connsiteX0" fmla="*/ 0 w 16256000"/>
              <a:gd name="connsiteY0" fmla="*/ 0 h 2057400"/>
              <a:gd name="connsiteX1" fmla="*/ 16256000 w 16256000"/>
              <a:gd name="connsiteY1" fmla="*/ 0 h 2057400"/>
              <a:gd name="connsiteX2" fmla="*/ 16256000 w 16256000"/>
              <a:gd name="connsiteY2" fmla="*/ 2057400 h 2057400"/>
              <a:gd name="connsiteX3" fmla="*/ 0 w 16256000"/>
              <a:gd name="connsiteY3" fmla="*/ 2057400 h 2057400"/>
            </a:gdLst>
            <a:ahLst/>
            <a:cxnLst>
              <a:cxn ang="0">
                <a:pos x="connsiteX0" y="connsiteY0"/>
              </a:cxn>
              <a:cxn ang="0">
                <a:pos x="connsiteX1" y="connsiteY1"/>
              </a:cxn>
              <a:cxn ang="0">
                <a:pos x="connsiteX2" y="connsiteY2"/>
              </a:cxn>
              <a:cxn ang="0">
                <a:pos x="connsiteX3" y="connsiteY3"/>
              </a:cxn>
            </a:cxnLst>
            <a:rect l="l" t="t" r="r" b="b"/>
            <a:pathLst>
              <a:path w="16256000" h="2057400">
                <a:moveTo>
                  <a:pt x="0" y="0"/>
                </a:moveTo>
                <a:lnTo>
                  <a:pt x="16256000" y="0"/>
                </a:lnTo>
                <a:lnTo>
                  <a:pt x="16256000" y="2057400"/>
                </a:lnTo>
                <a:lnTo>
                  <a:pt x="0" y="2057400"/>
                </a:lnTo>
                <a:close/>
              </a:path>
            </a:pathLst>
          </a:custGeom>
          <a:solidFill>
            <a:srgbClr val="DDDDDD"/>
          </a:solidFill>
        </p:spPr>
        <p:txBody>
          <a:bodyPr wrap="square">
            <a:noAutofit/>
          </a:bodyPr>
          <a:lstStyle>
            <a:lvl1pPr>
              <a:defRPr/>
            </a:lvl1pPr>
          </a:lstStyle>
          <a:p>
            <a:r>
              <a:rPr lang="ro-RO"/>
              <a:t>Click on item to </a:t>
            </a:r>
          </a:p>
          <a:p>
            <a:endParaRPr lang="en-US"/>
          </a:p>
        </p:txBody>
      </p:sp>
    </p:spTree>
    <p:extLst>
      <p:ext uri="{BB962C8B-B14F-4D97-AF65-F5344CB8AC3E}">
        <p14:creationId xmlns:p14="http://schemas.microsoft.com/office/powerpoint/2010/main" val="619469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p:cNvSpPr/>
          <p:nvPr userDrawn="1"/>
        </p:nvSpPr>
        <p:spPr>
          <a:xfrm>
            <a:off x="0" y="0"/>
            <a:ext cx="508000" cy="91440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title" hasCustomPrompt="1"/>
          </p:nvPr>
        </p:nvSpPr>
        <p:spPr>
          <a:xfrm>
            <a:off x="3175000" y="838199"/>
            <a:ext cx="12649200" cy="609599"/>
          </a:xfrm>
        </p:spPr>
        <p:txBody>
          <a:bodyPr>
            <a:noAutofit/>
          </a:bodyPr>
          <a:lstStyle>
            <a:lvl1pPr>
              <a:defRPr sz="4400" b="1">
                <a:solidFill>
                  <a:srgbClr val="025157"/>
                </a:solidFill>
              </a:defRPr>
            </a:lvl1pPr>
          </a:lstStyle>
          <a:p>
            <a:r>
              <a:rPr lang="ro-RO"/>
              <a:t>OUR MISSION</a:t>
            </a:r>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84140" y="7497859"/>
            <a:ext cx="2538989" cy="1673355"/>
          </a:xfrm>
          <a:prstGeom prst="rect">
            <a:avLst/>
          </a:prstGeom>
        </p:spPr>
      </p:pic>
      <p:sp>
        <p:nvSpPr>
          <p:cNvPr id="7" name="Oval 6"/>
          <p:cNvSpPr/>
          <p:nvPr userDrawn="1"/>
        </p:nvSpPr>
        <p:spPr>
          <a:xfrm>
            <a:off x="3420208" y="3429000"/>
            <a:ext cx="2221523" cy="2221523"/>
          </a:xfrm>
          <a:prstGeom prst="ellipse">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userDrawn="1"/>
        </p:nvSpPr>
        <p:spPr>
          <a:xfrm>
            <a:off x="7260004" y="3429000"/>
            <a:ext cx="2221523" cy="2221523"/>
          </a:xfrm>
          <a:prstGeom prst="ellipse">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userDrawn="1"/>
        </p:nvSpPr>
        <p:spPr>
          <a:xfrm>
            <a:off x="11099800" y="3429000"/>
            <a:ext cx="2221523" cy="2221523"/>
          </a:xfrm>
          <a:prstGeom prst="ellipse">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Picture Placeholder 22"/>
          <p:cNvSpPr>
            <a:spLocks noGrp="1"/>
          </p:cNvSpPr>
          <p:nvPr>
            <p:ph type="pic" sz="quarter" idx="10"/>
          </p:nvPr>
        </p:nvSpPr>
        <p:spPr>
          <a:xfrm>
            <a:off x="508000" y="488"/>
            <a:ext cx="2362200" cy="9143512"/>
          </a:xfrm>
          <a:custGeom>
            <a:avLst/>
            <a:gdLst>
              <a:gd name="connsiteX0" fmla="*/ 0 w 2362200"/>
              <a:gd name="connsiteY0" fmla="*/ 0 h 9143512"/>
              <a:gd name="connsiteX1" fmla="*/ 2362200 w 2362200"/>
              <a:gd name="connsiteY1" fmla="*/ 0 h 9143512"/>
              <a:gd name="connsiteX2" fmla="*/ 2362200 w 2362200"/>
              <a:gd name="connsiteY2" fmla="*/ 9143512 h 9143512"/>
              <a:gd name="connsiteX3" fmla="*/ 0 w 2362200"/>
              <a:gd name="connsiteY3" fmla="*/ 9143512 h 9143512"/>
            </a:gdLst>
            <a:ahLst/>
            <a:cxnLst>
              <a:cxn ang="0">
                <a:pos x="connsiteX0" y="connsiteY0"/>
              </a:cxn>
              <a:cxn ang="0">
                <a:pos x="connsiteX1" y="connsiteY1"/>
              </a:cxn>
              <a:cxn ang="0">
                <a:pos x="connsiteX2" y="connsiteY2"/>
              </a:cxn>
              <a:cxn ang="0">
                <a:pos x="connsiteX3" y="connsiteY3"/>
              </a:cxn>
            </a:cxnLst>
            <a:rect l="l" t="t" r="r" b="b"/>
            <a:pathLst>
              <a:path w="2362200" h="9143512">
                <a:moveTo>
                  <a:pt x="0" y="0"/>
                </a:moveTo>
                <a:lnTo>
                  <a:pt x="2362200" y="0"/>
                </a:lnTo>
                <a:lnTo>
                  <a:pt x="2362200" y="9143512"/>
                </a:lnTo>
                <a:lnTo>
                  <a:pt x="0" y="9143512"/>
                </a:lnTo>
                <a:close/>
              </a:path>
            </a:pathLst>
          </a:custGeom>
          <a:solidFill>
            <a:srgbClr val="DDDDDD"/>
          </a:solidFill>
        </p:spPr>
        <p:txBody>
          <a:bodyPr wrap="square">
            <a:noAutofit/>
          </a:bodyPr>
          <a:lstStyle/>
          <a:p>
            <a:endParaRPr lang="en-US"/>
          </a:p>
        </p:txBody>
      </p:sp>
    </p:spTree>
    <p:extLst>
      <p:ext uri="{BB962C8B-B14F-4D97-AF65-F5344CB8AC3E}">
        <p14:creationId xmlns:p14="http://schemas.microsoft.com/office/powerpoint/2010/main" val="4025331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Rectangle 9"/>
          <p:cNvSpPr/>
          <p:nvPr userDrawn="1"/>
        </p:nvSpPr>
        <p:spPr>
          <a:xfrm>
            <a:off x="0" y="488"/>
            <a:ext cx="9423400" cy="9143512"/>
          </a:xfrm>
          <a:prstGeom prst="rect">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1066800"/>
            <a:ext cx="234462" cy="7010400"/>
          </a:xfrm>
          <a:prstGeom prst="rect">
            <a:avLst/>
          </a:prstGeom>
          <a:solidFill>
            <a:srgbClr val="B67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title" hasCustomPrompt="1"/>
          </p:nvPr>
        </p:nvSpPr>
        <p:spPr>
          <a:xfrm>
            <a:off x="2104781" y="762000"/>
            <a:ext cx="5213838" cy="609599"/>
          </a:xfrm>
        </p:spPr>
        <p:txBody>
          <a:bodyPr>
            <a:noAutofit/>
          </a:bodyPr>
          <a:lstStyle>
            <a:lvl1pPr algn="ctr">
              <a:defRPr sz="4400" b="1">
                <a:solidFill>
                  <a:schemeClr val="bg1"/>
                </a:solidFill>
              </a:defRPr>
            </a:lvl1pPr>
          </a:lstStyle>
          <a:p>
            <a:r>
              <a:rPr lang="ro-RO"/>
              <a:t>OUR </a:t>
            </a:r>
            <a:r>
              <a:rPr lang="en-US"/>
              <a:t>TEAM</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84140" y="7497859"/>
            <a:ext cx="2538989" cy="1673355"/>
          </a:xfrm>
          <a:prstGeom prst="rect">
            <a:avLst/>
          </a:prstGeom>
        </p:spPr>
      </p:pic>
      <p:sp>
        <p:nvSpPr>
          <p:cNvPr id="13" name="Picture Placeholder 12"/>
          <p:cNvSpPr>
            <a:spLocks noGrp="1"/>
          </p:cNvSpPr>
          <p:nvPr>
            <p:ph type="pic" sz="quarter" idx="10"/>
          </p:nvPr>
        </p:nvSpPr>
        <p:spPr>
          <a:xfrm>
            <a:off x="8661400" y="152400"/>
            <a:ext cx="1600200" cy="1535724"/>
          </a:xfrm>
          <a:custGeom>
            <a:avLst/>
            <a:gdLst>
              <a:gd name="connsiteX0" fmla="*/ 1110762 w 2221524"/>
              <a:gd name="connsiteY0" fmla="*/ 0 h 2221524"/>
              <a:gd name="connsiteX1" fmla="*/ 2221524 w 2221524"/>
              <a:gd name="connsiteY1" fmla="*/ 1110762 h 2221524"/>
              <a:gd name="connsiteX2" fmla="*/ 1110762 w 2221524"/>
              <a:gd name="connsiteY2" fmla="*/ 2221524 h 2221524"/>
              <a:gd name="connsiteX3" fmla="*/ 0 w 2221524"/>
              <a:gd name="connsiteY3" fmla="*/ 1110762 h 2221524"/>
              <a:gd name="connsiteX4" fmla="*/ 1110762 w 2221524"/>
              <a:gd name="connsiteY4" fmla="*/ 0 h 2221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524" h="2221524">
                <a:moveTo>
                  <a:pt x="1110762" y="0"/>
                </a:moveTo>
                <a:cubicBezTo>
                  <a:pt x="1724219" y="0"/>
                  <a:pt x="2221524" y="497305"/>
                  <a:pt x="2221524" y="1110762"/>
                </a:cubicBezTo>
                <a:cubicBezTo>
                  <a:pt x="2221524" y="1724219"/>
                  <a:pt x="1724219" y="2221524"/>
                  <a:pt x="1110762" y="2221524"/>
                </a:cubicBezTo>
                <a:cubicBezTo>
                  <a:pt x="497305" y="2221524"/>
                  <a:pt x="0" y="1724219"/>
                  <a:pt x="0" y="1110762"/>
                </a:cubicBezTo>
                <a:cubicBezTo>
                  <a:pt x="0" y="497305"/>
                  <a:pt x="497305" y="0"/>
                  <a:pt x="1110762" y="0"/>
                </a:cubicBezTo>
                <a:close/>
              </a:path>
            </a:pathLst>
          </a:custGeom>
          <a:solidFill>
            <a:srgbClr val="DDDDDD"/>
          </a:solidFill>
        </p:spPr>
        <p:txBody>
          <a:bodyPr wrap="square">
            <a:noAutofit/>
          </a:bodyPr>
          <a:lstStyle/>
          <a:p>
            <a:endParaRPr lang="en-US"/>
          </a:p>
        </p:txBody>
      </p:sp>
      <p:sp>
        <p:nvSpPr>
          <p:cNvPr id="16" name="Picture Placeholder 12"/>
          <p:cNvSpPr>
            <a:spLocks noGrp="1"/>
          </p:cNvSpPr>
          <p:nvPr>
            <p:ph type="pic" sz="quarter" idx="11"/>
          </p:nvPr>
        </p:nvSpPr>
        <p:spPr>
          <a:xfrm>
            <a:off x="8661400" y="1981200"/>
            <a:ext cx="1524000" cy="1524000"/>
          </a:xfrm>
          <a:custGeom>
            <a:avLst/>
            <a:gdLst>
              <a:gd name="connsiteX0" fmla="*/ 1110762 w 2221524"/>
              <a:gd name="connsiteY0" fmla="*/ 0 h 2221524"/>
              <a:gd name="connsiteX1" fmla="*/ 2221524 w 2221524"/>
              <a:gd name="connsiteY1" fmla="*/ 1110762 h 2221524"/>
              <a:gd name="connsiteX2" fmla="*/ 1110762 w 2221524"/>
              <a:gd name="connsiteY2" fmla="*/ 2221524 h 2221524"/>
              <a:gd name="connsiteX3" fmla="*/ 0 w 2221524"/>
              <a:gd name="connsiteY3" fmla="*/ 1110762 h 2221524"/>
              <a:gd name="connsiteX4" fmla="*/ 1110762 w 2221524"/>
              <a:gd name="connsiteY4" fmla="*/ 0 h 2221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524" h="2221524">
                <a:moveTo>
                  <a:pt x="1110762" y="0"/>
                </a:moveTo>
                <a:cubicBezTo>
                  <a:pt x="1724219" y="0"/>
                  <a:pt x="2221524" y="497305"/>
                  <a:pt x="2221524" y="1110762"/>
                </a:cubicBezTo>
                <a:cubicBezTo>
                  <a:pt x="2221524" y="1724219"/>
                  <a:pt x="1724219" y="2221524"/>
                  <a:pt x="1110762" y="2221524"/>
                </a:cubicBezTo>
                <a:cubicBezTo>
                  <a:pt x="497305" y="2221524"/>
                  <a:pt x="0" y="1724219"/>
                  <a:pt x="0" y="1110762"/>
                </a:cubicBezTo>
                <a:cubicBezTo>
                  <a:pt x="0" y="497305"/>
                  <a:pt x="497305" y="0"/>
                  <a:pt x="1110762" y="0"/>
                </a:cubicBezTo>
                <a:close/>
              </a:path>
            </a:pathLst>
          </a:custGeom>
          <a:solidFill>
            <a:srgbClr val="DDDDDD"/>
          </a:solidFill>
        </p:spPr>
        <p:txBody>
          <a:bodyPr wrap="square">
            <a:noAutofit/>
          </a:bodyPr>
          <a:lstStyle/>
          <a:p>
            <a:endParaRPr lang="en-US"/>
          </a:p>
        </p:txBody>
      </p:sp>
      <p:sp>
        <p:nvSpPr>
          <p:cNvPr id="17" name="Picture Placeholder 12"/>
          <p:cNvSpPr>
            <a:spLocks noGrp="1"/>
          </p:cNvSpPr>
          <p:nvPr>
            <p:ph type="pic" sz="quarter" idx="12"/>
          </p:nvPr>
        </p:nvSpPr>
        <p:spPr>
          <a:xfrm>
            <a:off x="8661400" y="3810000"/>
            <a:ext cx="1600200" cy="1524000"/>
          </a:xfrm>
          <a:custGeom>
            <a:avLst/>
            <a:gdLst>
              <a:gd name="connsiteX0" fmla="*/ 1110762 w 2221524"/>
              <a:gd name="connsiteY0" fmla="*/ 0 h 2221524"/>
              <a:gd name="connsiteX1" fmla="*/ 2221524 w 2221524"/>
              <a:gd name="connsiteY1" fmla="*/ 1110762 h 2221524"/>
              <a:gd name="connsiteX2" fmla="*/ 1110762 w 2221524"/>
              <a:gd name="connsiteY2" fmla="*/ 2221524 h 2221524"/>
              <a:gd name="connsiteX3" fmla="*/ 0 w 2221524"/>
              <a:gd name="connsiteY3" fmla="*/ 1110762 h 2221524"/>
              <a:gd name="connsiteX4" fmla="*/ 1110762 w 2221524"/>
              <a:gd name="connsiteY4" fmla="*/ 0 h 2221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524" h="2221524">
                <a:moveTo>
                  <a:pt x="1110762" y="0"/>
                </a:moveTo>
                <a:cubicBezTo>
                  <a:pt x="1724219" y="0"/>
                  <a:pt x="2221524" y="497305"/>
                  <a:pt x="2221524" y="1110762"/>
                </a:cubicBezTo>
                <a:cubicBezTo>
                  <a:pt x="2221524" y="1724219"/>
                  <a:pt x="1724219" y="2221524"/>
                  <a:pt x="1110762" y="2221524"/>
                </a:cubicBezTo>
                <a:cubicBezTo>
                  <a:pt x="497305" y="2221524"/>
                  <a:pt x="0" y="1724219"/>
                  <a:pt x="0" y="1110762"/>
                </a:cubicBezTo>
                <a:cubicBezTo>
                  <a:pt x="0" y="497305"/>
                  <a:pt x="497305" y="0"/>
                  <a:pt x="1110762" y="0"/>
                </a:cubicBezTo>
                <a:close/>
              </a:path>
            </a:pathLst>
          </a:custGeom>
          <a:solidFill>
            <a:srgbClr val="DDDDDD"/>
          </a:solidFill>
        </p:spPr>
        <p:txBody>
          <a:bodyPr wrap="square">
            <a:noAutofit/>
          </a:bodyPr>
          <a:lstStyle/>
          <a:p>
            <a:endParaRPr lang="en-US" dirty="0"/>
          </a:p>
        </p:txBody>
      </p:sp>
      <p:sp>
        <p:nvSpPr>
          <p:cNvPr id="18" name="Picture Placeholder 12"/>
          <p:cNvSpPr>
            <a:spLocks noGrp="1"/>
          </p:cNvSpPr>
          <p:nvPr>
            <p:ph type="pic" sz="quarter" idx="13"/>
          </p:nvPr>
        </p:nvSpPr>
        <p:spPr>
          <a:xfrm>
            <a:off x="8661400" y="5638800"/>
            <a:ext cx="1600200" cy="1535724"/>
          </a:xfrm>
          <a:custGeom>
            <a:avLst/>
            <a:gdLst>
              <a:gd name="connsiteX0" fmla="*/ 1110762 w 2221524"/>
              <a:gd name="connsiteY0" fmla="*/ 0 h 2221524"/>
              <a:gd name="connsiteX1" fmla="*/ 2221524 w 2221524"/>
              <a:gd name="connsiteY1" fmla="*/ 1110762 h 2221524"/>
              <a:gd name="connsiteX2" fmla="*/ 1110762 w 2221524"/>
              <a:gd name="connsiteY2" fmla="*/ 2221524 h 2221524"/>
              <a:gd name="connsiteX3" fmla="*/ 0 w 2221524"/>
              <a:gd name="connsiteY3" fmla="*/ 1110762 h 2221524"/>
              <a:gd name="connsiteX4" fmla="*/ 1110762 w 2221524"/>
              <a:gd name="connsiteY4" fmla="*/ 0 h 2221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524" h="2221524">
                <a:moveTo>
                  <a:pt x="1110762" y="0"/>
                </a:moveTo>
                <a:cubicBezTo>
                  <a:pt x="1724219" y="0"/>
                  <a:pt x="2221524" y="497305"/>
                  <a:pt x="2221524" y="1110762"/>
                </a:cubicBezTo>
                <a:cubicBezTo>
                  <a:pt x="2221524" y="1724219"/>
                  <a:pt x="1724219" y="2221524"/>
                  <a:pt x="1110762" y="2221524"/>
                </a:cubicBezTo>
                <a:cubicBezTo>
                  <a:pt x="497305" y="2221524"/>
                  <a:pt x="0" y="1724219"/>
                  <a:pt x="0" y="1110762"/>
                </a:cubicBezTo>
                <a:cubicBezTo>
                  <a:pt x="0" y="497305"/>
                  <a:pt x="497305" y="0"/>
                  <a:pt x="1110762" y="0"/>
                </a:cubicBezTo>
                <a:close/>
              </a:path>
            </a:pathLst>
          </a:custGeom>
          <a:solidFill>
            <a:srgbClr val="DDDDDD"/>
          </a:solidFill>
        </p:spPr>
        <p:txBody>
          <a:bodyPr wrap="square">
            <a:noAutofit/>
          </a:bodyPr>
          <a:lstStyle/>
          <a:p>
            <a:endParaRPr lang="en-US" dirty="0"/>
          </a:p>
        </p:txBody>
      </p:sp>
      <p:sp>
        <p:nvSpPr>
          <p:cNvPr id="19" name="Picture Placeholder 12"/>
          <p:cNvSpPr>
            <a:spLocks noGrp="1"/>
          </p:cNvSpPr>
          <p:nvPr>
            <p:ph type="pic" sz="quarter" idx="14"/>
          </p:nvPr>
        </p:nvSpPr>
        <p:spPr>
          <a:xfrm>
            <a:off x="8661400" y="7455876"/>
            <a:ext cx="1600200" cy="1535724"/>
          </a:xfrm>
          <a:custGeom>
            <a:avLst/>
            <a:gdLst>
              <a:gd name="connsiteX0" fmla="*/ 1110762 w 2221524"/>
              <a:gd name="connsiteY0" fmla="*/ 0 h 2221524"/>
              <a:gd name="connsiteX1" fmla="*/ 2221524 w 2221524"/>
              <a:gd name="connsiteY1" fmla="*/ 1110762 h 2221524"/>
              <a:gd name="connsiteX2" fmla="*/ 1110762 w 2221524"/>
              <a:gd name="connsiteY2" fmla="*/ 2221524 h 2221524"/>
              <a:gd name="connsiteX3" fmla="*/ 0 w 2221524"/>
              <a:gd name="connsiteY3" fmla="*/ 1110762 h 2221524"/>
              <a:gd name="connsiteX4" fmla="*/ 1110762 w 2221524"/>
              <a:gd name="connsiteY4" fmla="*/ 0 h 2221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524" h="2221524">
                <a:moveTo>
                  <a:pt x="1110762" y="0"/>
                </a:moveTo>
                <a:cubicBezTo>
                  <a:pt x="1724219" y="0"/>
                  <a:pt x="2221524" y="497305"/>
                  <a:pt x="2221524" y="1110762"/>
                </a:cubicBezTo>
                <a:cubicBezTo>
                  <a:pt x="2221524" y="1724219"/>
                  <a:pt x="1724219" y="2221524"/>
                  <a:pt x="1110762" y="2221524"/>
                </a:cubicBezTo>
                <a:cubicBezTo>
                  <a:pt x="497305" y="2221524"/>
                  <a:pt x="0" y="1724219"/>
                  <a:pt x="0" y="1110762"/>
                </a:cubicBezTo>
                <a:cubicBezTo>
                  <a:pt x="0" y="497305"/>
                  <a:pt x="497305" y="0"/>
                  <a:pt x="1110762" y="0"/>
                </a:cubicBezTo>
                <a:close/>
              </a:path>
            </a:pathLst>
          </a:custGeom>
          <a:solidFill>
            <a:srgbClr val="DDDDDD"/>
          </a:solidFill>
        </p:spPr>
        <p:txBody>
          <a:bodyPr wrap="square">
            <a:noAutofit/>
          </a:bodyPr>
          <a:lstStyle/>
          <a:p>
            <a:endParaRPr lang="en-US" dirty="0"/>
          </a:p>
        </p:txBody>
      </p:sp>
    </p:spTree>
    <p:extLst>
      <p:ext uri="{BB962C8B-B14F-4D97-AF65-F5344CB8AC3E}">
        <p14:creationId xmlns:p14="http://schemas.microsoft.com/office/powerpoint/2010/main" val="2931844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5109253" y="0"/>
            <a:ext cx="11137958" cy="9154056"/>
          </a:xfrm>
          <a:custGeom>
            <a:avLst/>
            <a:gdLst>
              <a:gd name="connsiteX0" fmla="*/ 0 w 11137958"/>
              <a:gd name="connsiteY0" fmla="*/ 0 h 9154056"/>
              <a:gd name="connsiteX1" fmla="*/ 11137958 w 11137958"/>
              <a:gd name="connsiteY1" fmla="*/ 0 h 9154056"/>
              <a:gd name="connsiteX2" fmla="*/ 11137958 w 11137958"/>
              <a:gd name="connsiteY2" fmla="*/ 9154056 h 9154056"/>
              <a:gd name="connsiteX3" fmla="*/ 0 w 11137958"/>
              <a:gd name="connsiteY3" fmla="*/ 9154056 h 9154056"/>
            </a:gdLst>
            <a:ahLst/>
            <a:cxnLst>
              <a:cxn ang="0">
                <a:pos x="connsiteX0" y="connsiteY0"/>
              </a:cxn>
              <a:cxn ang="0">
                <a:pos x="connsiteX1" y="connsiteY1"/>
              </a:cxn>
              <a:cxn ang="0">
                <a:pos x="connsiteX2" y="connsiteY2"/>
              </a:cxn>
              <a:cxn ang="0">
                <a:pos x="connsiteX3" y="connsiteY3"/>
              </a:cxn>
            </a:cxnLst>
            <a:rect l="l" t="t" r="r" b="b"/>
            <a:pathLst>
              <a:path w="11137958" h="9154056">
                <a:moveTo>
                  <a:pt x="0" y="0"/>
                </a:moveTo>
                <a:lnTo>
                  <a:pt x="11137958" y="0"/>
                </a:lnTo>
                <a:lnTo>
                  <a:pt x="11137958" y="9154056"/>
                </a:lnTo>
                <a:lnTo>
                  <a:pt x="0" y="9154056"/>
                </a:lnTo>
                <a:close/>
              </a:path>
            </a:pathLst>
          </a:custGeom>
          <a:solidFill>
            <a:srgbClr val="DDDDDD"/>
          </a:solidFill>
        </p:spPr>
        <p:txBody>
          <a:bodyPr wrap="square">
            <a:noAutofit/>
          </a:bodyPr>
          <a:lstStyle/>
          <a:p>
            <a:endParaRPr lang="en-US"/>
          </a:p>
        </p:txBody>
      </p:sp>
    </p:spTree>
    <p:extLst>
      <p:ext uri="{BB962C8B-B14F-4D97-AF65-F5344CB8AC3E}">
        <p14:creationId xmlns:p14="http://schemas.microsoft.com/office/powerpoint/2010/main" val="3920340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84140" y="7497859"/>
            <a:ext cx="2538989" cy="1673355"/>
          </a:xfrm>
          <a:prstGeom prst="rect">
            <a:avLst/>
          </a:prstGeom>
        </p:spPr>
      </p:pic>
      <p:sp>
        <p:nvSpPr>
          <p:cNvPr id="7" name="Picture Placeholder 6"/>
          <p:cNvSpPr>
            <a:spLocks noGrp="1"/>
          </p:cNvSpPr>
          <p:nvPr>
            <p:ph type="pic" sz="quarter" idx="10"/>
          </p:nvPr>
        </p:nvSpPr>
        <p:spPr>
          <a:xfrm>
            <a:off x="0" y="584263"/>
            <a:ext cx="16391375" cy="3682407"/>
          </a:xfrm>
          <a:custGeom>
            <a:avLst/>
            <a:gdLst>
              <a:gd name="connsiteX0" fmla="*/ 0 w 16391375"/>
              <a:gd name="connsiteY0" fmla="*/ 0 h 3682407"/>
              <a:gd name="connsiteX1" fmla="*/ 16391375 w 16391375"/>
              <a:gd name="connsiteY1" fmla="*/ 0 h 3682407"/>
              <a:gd name="connsiteX2" fmla="*/ 16391375 w 16391375"/>
              <a:gd name="connsiteY2" fmla="*/ 3682407 h 3682407"/>
              <a:gd name="connsiteX3" fmla="*/ 0 w 16391375"/>
              <a:gd name="connsiteY3" fmla="*/ 3682407 h 3682407"/>
            </a:gdLst>
            <a:ahLst/>
            <a:cxnLst>
              <a:cxn ang="0">
                <a:pos x="connsiteX0" y="connsiteY0"/>
              </a:cxn>
              <a:cxn ang="0">
                <a:pos x="connsiteX1" y="connsiteY1"/>
              </a:cxn>
              <a:cxn ang="0">
                <a:pos x="connsiteX2" y="connsiteY2"/>
              </a:cxn>
              <a:cxn ang="0">
                <a:pos x="connsiteX3" y="connsiteY3"/>
              </a:cxn>
            </a:cxnLst>
            <a:rect l="l" t="t" r="r" b="b"/>
            <a:pathLst>
              <a:path w="16391375" h="3682407">
                <a:moveTo>
                  <a:pt x="0" y="0"/>
                </a:moveTo>
                <a:lnTo>
                  <a:pt x="16391375" y="0"/>
                </a:lnTo>
                <a:lnTo>
                  <a:pt x="16391375" y="3682407"/>
                </a:lnTo>
                <a:lnTo>
                  <a:pt x="0" y="3682407"/>
                </a:lnTo>
                <a:close/>
              </a:path>
            </a:pathLst>
          </a:custGeom>
          <a:solidFill>
            <a:srgbClr val="DDDDDD"/>
          </a:solidFill>
        </p:spPr>
        <p:txBody>
          <a:bodyPr wrap="square">
            <a:noAutofit/>
          </a:bodyPr>
          <a:lstStyle/>
          <a:p>
            <a:endParaRPr lang="en-US"/>
          </a:p>
        </p:txBody>
      </p:sp>
    </p:spTree>
    <p:extLst>
      <p:ext uri="{BB962C8B-B14F-4D97-AF65-F5344CB8AC3E}">
        <p14:creationId xmlns:p14="http://schemas.microsoft.com/office/powerpoint/2010/main" val="346869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84140" y="7497859"/>
            <a:ext cx="2538989" cy="1673355"/>
          </a:xfrm>
          <a:prstGeom prst="rect">
            <a:avLst/>
          </a:prstGeom>
        </p:spPr>
      </p:pic>
      <p:sp>
        <p:nvSpPr>
          <p:cNvPr id="7" name="Picture Placeholder 6"/>
          <p:cNvSpPr>
            <a:spLocks noGrp="1"/>
          </p:cNvSpPr>
          <p:nvPr>
            <p:ph type="pic" sz="quarter" idx="10"/>
          </p:nvPr>
        </p:nvSpPr>
        <p:spPr>
          <a:xfrm>
            <a:off x="1" y="228600"/>
            <a:ext cx="16256000" cy="4190999"/>
          </a:xfrm>
          <a:custGeom>
            <a:avLst/>
            <a:gdLst>
              <a:gd name="connsiteX0" fmla="*/ 0 w 16391375"/>
              <a:gd name="connsiteY0" fmla="*/ 0 h 3682407"/>
              <a:gd name="connsiteX1" fmla="*/ 16391375 w 16391375"/>
              <a:gd name="connsiteY1" fmla="*/ 0 h 3682407"/>
              <a:gd name="connsiteX2" fmla="*/ 16391375 w 16391375"/>
              <a:gd name="connsiteY2" fmla="*/ 3682407 h 3682407"/>
              <a:gd name="connsiteX3" fmla="*/ 0 w 16391375"/>
              <a:gd name="connsiteY3" fmla="*/ 3682407 h 3682407"/>
            </a:gdLst>
            <a:ahLst/>
            <a:cxnLst>
              <a:cxn ang="0">
                <a:pos x="connsiteX0" y="connsiteY0"/>
              </a:cxn>
              <a:cxn ang="0">
                <a:pos x="connsiteX1" y="connsiteY1"/>
              </a:cxn>
              <a:cxn ang="0">
                <a:pos x="connsiteX2" y="connsiteY2"/>
              </a:cxn>
              <a:cxn ang="0">
                <a:pos x="connsiteX3" y="connsiteY3"/>
              </a:cxn>
            </a:cxnLst>
            <a:rect l="l" t="t" r="r" b="b"/>
            <a:pathLst>
              <a:path w="16391375" h="3682407">
                <a:moveTo>
                  <a:pt x="0" y="0"/>
                </a:moveTo>
                <a:lnTo>
                  <a:pt x="16391375" y="0"/>
                </a:lnTo>
                <a:lnTo>
                  <a:pt x="16391375" y="3682407"/>
                </a:lnTo>
                <a:lnTo>
                  <a:pt x="0" y="3682407"/>
                </a:lnTo>
                <a:close/>
              </a:path>
            </a:pathLst>
          </a:custGeom>
          <a:solidFill>
            <a:srgbClr val="DDDDDD"/>
          </a:solidFill>
        </p:spPr>
        <p:txBody>
          <a:bodyPr wrap="square">
            <a:noAutofit/>
          </a:bodyPr>
          <a:lstStyle/>
          <a:p>
            <a:endParaRPr lang="en-US"/>
          </a:p>
        </p:txBody>
      </p:sp>
    </p:spTree>
    <p:extLst>
      <p:ext uri="{BB962C8B-B14F-4D97-AF65-F5344CB8AC3E}">
        <p14:creationId xmlns:p14="http://schemas.microsoft.com/office/powerpoint/2010/main" val="1085739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6" name="object 2"/>
          <p:cNvSpPr/>
          <p:nvPr userDrawn="1"/>
        </p:nvSpPr>
        <p:spPr>
          <a:xfrm>
            <a:off x="3063138" y="6713670"/>
            <a:ext cx="2188827" cy="2188826"/>
          </a:xfrm>
          <a:custGeom>
            <a:avLst/>
            <a:gdLst/>
            <a:ahLst/>
            <a:cxnLst/>
            <a:rect l="l" t="t" r="r" b="b"/>
            <a:pathLst>
              <a:path w="1576070" h="1576070">
                <a:moveTo>
                  <a:pt x="787971" y="0"/>
                </a:moveTo>
                <a:lnTo>
                  <a:pt x="0" y="787958"/>
                </a:lnTo>
                <a:lnTo>
                  <a:pt x="787971" y="1575930"/>
                </a:lnTo>
                <a:lnTo>
                  <a:pt x="1575943" y="787958"/>
                </a:lnTo>
                <a:lnTo>
                  <a:pt x="787971" y="0"/>
                </a:lnTo>
                <a:close/>
              </a:path>
            </a:pathLst>
          </a:custGeom>
          <a:solidFill>
            <a:schemeClr val="accent2">
              <a:lumMod val="20000"/>
              <a:lumOff val="80000"/>
            </a:schemeClr>
          </a:solidFill>
        </p:spPr>
        <p:txBody>
          <a:bodyPr wrap="square" lIns="0" tIns="0" rIns="0" bIns="0" rtlCol="0"/>
          <a:lstStyle/>
          <a:p>
            <a:endParaRPr/>
          </a:p>
        </p:txBody>
      </p:sp>
      <p:sp>
        <p:nvSpPr>
          <p:cNvPr id="7" name="object 3"/>
          <p:cNvSpPr/>
          <p:nvPr userDrawn="1"/>
        </p:nvSpPr>
        <p:spPr>
          <a:xfrm>
            <a:off x="1171525" y="4024745"/>
            <a:ext cx="3783266" cy="3783266"/>
          </a:xfrm>
          <a:custGeom>
            <a:avLst/>
            <a:gdLst/>
            <a:ahLst/>
            <a:cxnLst/>
            <a:rect l="l" t="t" r="r" b="b"/>
            <a:pathLst>
              <a:path w="2724150" h="2724150">
                <a:moveTo>
                  <a:pt x="1362062" y="0"/>
                </a:moveTo>
                <a:lnTo>
                  <a:pt x="0" y="1362075"/>
                </a:lnTo>
                <a:lnTo>
                  <a:pt x="1362062" y="2724124"/>
                </a:lnTo>
                <a:lnTo>
                  <a:pt x="2724137" y="1362075"/>
                </a:lnTo>
                <a:lnTo>
                  <a:pt x="1362062" y="0"/>
                </a:lnTo>
                <a:close/>
              </a:path>
            </a:pathLst>
          </a:custGeom>
          <a:solidFill>
            <a:schemeClr val="accent2"/>
          </a:solidFill>
        </p:spPr>
        <p:txBody>
          <a:bodyPr wrap="square" lIns="0" tIns="0" rIns="0" bIns="0" rtlCol="0"/>
          <a:lstStyle/>
          <a:p>
            <a:endParaRPr/>
          </a:p>
        </p:txBody>
      </p:sp>
      <p:sp>
        <p:nvSpPr>
          <p:cNvPr id="8" name="object 4"/>
          <p:cNvSpPr/>
          <p:nvPr userDrawn="1"/>
        </p:nvSpPr>
        <p:spPr>
          <a:xfrm>
            <a:off x="3063140" y="2133127"/>
            <a:ext cx="3783266" cy="3783266"/>
          </a:xfrm>
          <a:custGeom>
            <a:avLst/>
            <a:gdLst/>
            <a:ahLst/>
            <a:cxnLst/>
            <a:rect l="l" t="t" r="r" b="b"/>
            <a:pathLst>
              <a:path w="2724150" h="2724150">
                <a:moveTo>
                  <a:pt x="1362075" y="0"/>
                </a:moveTo>
                <a:lnTo>
                  <a:pt x="0" y="1362062"/>
                </a:lnTo>
                <a:lnTo>
                  <a:pt x="1362075" y="2724137"/>
                </a:lnTo>
                <a:lnTo>
                  <a:pt x="2724137" y="1362062"/>
                </a:lnTo>
                <a:lnTo>
                  <a:pt x="1362075" y="0"/>
                </a:lnTo>
                <a:close/>
              </a:path>
            </a:pathLst>
          </a:custGeom>
          <a:solidFill>
            <a:schemeClr val="accent1"/>
          </a:solidFill>
        </p:spPr>
        <p:txBody>
          <a:bodyPr wrap="square" lIns="0" tIns="0" rIns="0" bIns="0" rtlCol="0"/>
          <a:lstStyle/>
          <a:p>
            <a:endParaRPr/>
          </a:p>
        </p:txBody>
      </p:sp>
      <p:sp>
        <p:nvSpPr>
          <p:cNvPr id="12" name="object 5"/>
          <p:cNvSpPr/>
          <p:nvPr userDrawn="1"/>
        </p:nvSpPr>
        <p:spPr>
          <a:xfrm>
            <a:off x="1171525" y="241504"/>
            <a:ext cx="3783266" cy="3783266"/>
          </a:xfrm>
          <a:custGeom>
            <a:avLst/>
            <a:gdLst/>
            <a:ahLst/>
            <a:cxnLst/>
            <a:rect l="l" t="t" r="r" b="b"/>
            <a:pathLst>
              <a:path w="2724150" h="2724150">
                <a:moveTo>
                  <a:pt x="1362062" y="0"/>
                </a:moveTo>
                <a:lnTo>
                  <a:pt x="0" y="1362075"/>
                </a:lnTo>
                <a:lnTo>
                  <a:pt x="1362062" y="2724137"/>
                </a:lnTo>
                <a:lnTo>
                  <a:pt x="2724137" y="1362075"/>
                </a:lnTo>
                <a:lnTo>
                  <a:pt x="1362062" y="0"/>
                </a:lnTo>
                <a:close/>
              </a:path>
            </a:pathLst>
          </a:custGeom>
          <a:solidFill>
            <a:schemeClr val="accent3"/>
          </a:solidFill>
        </p:spPr>
        <p:txBody>
          <a:bodyPr wrap="square" lIns="0" tIns="0" rIns="0" bIns="0" rtlCol="0"/>
          <a:lstStyle/>
          <a:p>
            <a:endParaRPr/>
          </a:p>
        </p:txBody>
      </p:sp>
      <p:sp>
        <p:nvSpPr>
          <p:cNvPr id="13" name="object 6"/>
          <p:cNvSpPr/>
          <p:nvPr userDrawn="1"/>
        </p:nvSpPr>
        <p:spPr>
          <a:xfrm>
            <a:off x="196907" y="1158512"/>
            <a:ext cx="5733103" cy="5733103"/>
          </a:xfrm>
          <a:custGeom>
            <a:avLst/>
            <a:gdLst/>
            <a:ahLst/>
            <a:cxnLst/>
            <a:rect l="l" t="t" r="r" b="b"/>
            <a:pathLst>
              <a:path w="4128135" h="4128135">
                <a:moveTo>
                  <a:pt x="2063838" y="0"/>
                </a:moveTo>
                <a:lnTo>
                  <a:pt x="0" y="2063838"/>
                </a:lnTo>
                <a:lnTo>
                  <a:pt x="2063838" y="4127690"/>
                </a:lnTo>
                <a:lnTo>
                  <a:pt x="4127690" y="2063838"/>
                </a:lnTo>
                <a:lnTo>
                  <a:pt x="2063838" y="0"/>
                </a:lnTo>
                <a:close/>
              </a:path>
            </a:pathLst>
          </a:custGeom>
          <a:solidFill>
            <a:srgbClr val="FFFFFF"/>
          </a:solidFill>
        </p:spPr>
        <p:txBody>
          <a:bodyPr wrap="square" lIns="0" tIns="0" rIns="0" bIns="0" rtlCol="0"/>
          <a:lstStyle/>
          <a:p>
            <a:endParaRPr/>
          </a:p>
        </p:txBody>
      </p:sp>
      <p:sp>
        <p:nvSpPr>
          <p:cNvPr id="15" name="object 8"/>
          <p:cNvSpPr/>
          <p:nvPr userDrawn="1"/>
        </p:nvSpPr>
        <p:spPr>
          <a:xfrm>
            <a:off x="6660225" y="624148"/>
            <a:ext cx="1652643" cy="1652643"/>
          </a:xfrm>
          <a:custGeom>
            <a:avLst/>
            <a:gdLst/>
            <a:ahLst/>
            <a:cxnLst/>
            <a:rect l="l" t="t" r="r" b="b"/>
            <a:pathLst>
              <a:path w="1189990" h="1189989">
                <a:moveTo>
                  <a:pt x="594842" y="0"/>
                </a:moveTo>
                <a:lnTo>
                  <a:pt x="546057" y="1971"/>
                </a:lnTo>
                <a:lnTo>
                  <a:pt x="498358" y="7785"/>
                </a:lnTo>
                <a:lnTo>
                  <a:pt x="451898" y="17286"/>
                </a:lnTo>
                <a:lnTo>
                  <a:pt x="406830" y="30324"/>
                </a:lnTo>
                <a:lnTo>
                  <a:pt x="363307" y="46743"/>
                </a:lnTo>
                <a:lnTo>
                  <a:pt x="321483" y="66392"/>
                </a:lnTo>
                <a:lnTo>
                  <a:pt x="281510" y="89117"/>
                </a:lnTo>
                <a:lnTo>
                  <a:pt x="243541" y="114765"/>
                </a:lnTo>
                <a:lnTo>
                  <a:pt x="207730" y="143183"/>
                </a:lnTo>
                <a:lnTo>
                  <a:pt x="174229" y="174218"/>
                </a:lnTo>
                <a:lnTo>
                  <a:pt x="143193" y="207717"/>
                </a:lnTo>
                <a:lnTo>
                  <a:pt x="114773" y="243527"/>
                </a:lnTo>
                <a:lnTo>
                  <a:pt x="89123" y="281495"/>
                </a:lnTo>
                <a:lnTo>
                  <a:pt x="66397" y="321467"/>
                </a:lnTo>
                <a:lnTo>
                  <a:pt x="46747" y="363291"/>
                </a:lnTo>
                <a:lnTo>
                  <a:pt x="30326" y="406814"/>
                </a:lnTo>
                <a:lnTo>
                  <a:pt x="17288" y="451882"/>
                </a:lnTo>
                <a:lnTo>
                  <a:pt x="7785" y="498343"/>
                </a:lnTo>
                <a:lnTo>
                  <a:pt x="1971" y="546043"/>
                </a:lnTo>
                <a:lnTo>
                  <a:pt x="0" y="594829"/>
                </a:lnTo>
                <a:lnTo>
                  <a:pt x="1971" y="643616"/>
                </a:lnTo>
                <a:lnTo>
                  <a:pt x="7785" y="691316"/>
                </a:lnTo>
                <a:lnTo>
                  <a:pt x="17288" y="737777"/>
                </a:lnTo>
                <a:lnTo>
                  <a:pt x="30326" y="782845"/>
                </a:lnTo>
                <a:lnTo>
                  <a:pt x="46747" y="826367"/>
                </a:lnTo>
                <a:lnTo>
                  <a:pt x="66397" y="868192"/>
                </a:lnTo>
                <a:lnTo>
                  <a:pt x="89123" y="908164"/>
                </a:lnTo>
                <a:lnTo>
                  <a:pt x="114773" y="946132"/>
                </a:lnTo>
                <a:lnTo>
                  <a:pt x="143193" y="981942"/>
                </a:lnTo>
                <a:lnTo>
                  <a:pt x="174229" y="1015441"/>
                </a:lnTo>
                <a:lnTo>
                  <a:pt x="207730" y="1046476"/>
                </a:lnTo>
                <a:lnTo>
                  <a:pt x="243541" y="1074894"/>
                </a:lnTo>
                <a:lnTo>
                  <a:pt x="281510" y="1100542"/>
                </a:lnTo>
                <a:lnTo>
                  <a:pt x="321483" y="1123267"/>
                </a:lnTo>
                <a:lnTo>
                  <a:pt x="363307" y="1142916"/>
                </a:lnTo>
                <a:lnTo>
                  <a:pt x="406830" y="1159335"/>
                </a:lnTo>
                <a:lnTo>
                  <a:pt x="451898" y="1172372"/>
                </a:lnTo>
                <a:lnTo>
                  <a:pt x="498358" y="1181874"/>
                </a:lnTo>
                <a:lnTo>
                  <a:pt x="546057" y="1187688"/>
                </a:lnTo>
                <a:lnTo>
                  <a:pt x="594842" y="1189659"/>
                </a:lnTo>
                <a:lnTo>
                  <a:pt x="643627" y="1187688"/>
                </a:lnTo>
                <a:lnTo>
                  <a:pt x="691325" y="1181874"/>
                </a:lnTo>
                <a:lnTo>
                  <a:pt x="737785" y="1172372"/>
                </a:lnTo>
                <a:lnTo>
                  <a:pt x="782853" y="1159335"/>
                </a:lnTo>
                <a:lnTo>
                  <a:pt x="826375" y="1142916"/>
                </a:lnTo>
                <a:lnTo>
                  <a:pt x="868199" y="1123267"/>
                </a:lnTo>
                <a:lnTo>
                  <a:pt x="908171" y="1100542"/>
                </a:lnTo>
                <a:lnTo>
                  <a:pt x="946139" y="1074894"/>
                </a:lnTo>
                <a:lnTo>
                  <a:pt x="981949" y="1046476"/>
                </a:lnTo>
                <a:lnTo>
                  <a:pt x="1015449" y="1015441"/>
                </a:lnTo>
                <a:lnTo>
                  <a:pt x="1046484" y="981942"/>
                </a:lnTo>
                <a:lnTo>
                  <a:pt x="1074903" y="946132"/>
                </a:lnTo>
                <a:lnTo>
                  <a:pt x="1100552" y="908164"/>
                </a:lnTo>
                <a:lnTo>
                  <a:pt x="1123277" y="868192"/>
                </a:lnTo>
                <a:lnTo>
                  <a:pt x="1142927" y="826367"/>
                </a:lnTo>
                <a:lnTo>
                  <a:pt x="1159347" y="782845"/>
                </a:lnTo>
                <a:lnTo>
                  <a:pt x="1172384" y="737777"/>
                </a:lnTo>
                <a:lnTo>
                  <a:pt x="1181887" y="691316"/>
                </a:lnTo>
                <a:lnTo>
                  <a:pt x="1187700" y="643616"/>
                </a:lnTo>
                <a:lnTo>
                  <a:pt x="1189672" y="594829"/>
                </a:lnTo>
                <a:lnTo>
                  <a:pt x="1187700" y="546043"/>
                </a:lnTo>
                <a:lnTo>
                  <a:pt x="1181887" y="498343"/>
                </a:lnTo>
                <a:lnTo>
                  <a:pt x="1172384" y="451882"/>
                </a:lnTo>
                <a:lnTo>
                  <a:pt x="1159347" y="406814"/>
                </a:lnTo>
                <a:lnTo>
                  <a:pt x="1142927" y="363291"/>
                </a:lnTo>
                <a:lnTo>
                  <a:pt x="1123277" y="321467"/>
                </a:lnTo>
                <a:lnTo>
                  <a:pt x="1100552" y="281495"/>
                </a:lnTo>
                <a:lnTo>
                  <a:pt x="1074903" y="243527"/>
                </a:lnTo>
                <a:lnTo>
                  <a:pt x="1046484" y="207717"/>
                </a:lnTo>
                <a:lnTo>
                  <a:pt x="1015449" y="174218"/>
                </a:lnTo>
                <a:lnTo>
                  <a:pt x="981949" y="143183"/>
                </a:lnTo>
                <a:lnTo>
                  <a:pt x="946139" y="114765"/>
                </a:lnTo>
                <a:lnTo>
                  <a:pt x="908171" y="89117"/>
                </a:lnTo>
                <a:lnTo>
                  <a:pt x="868199" y="66392"/>
                </a:lnTo>
                <a:lnTo>
                  <a:pt x="826375" y="46743"/>
                </a:lnTo>
                <a:lnTo>
                  <a:pt x="782853" y="30324"/>
                </a:lnTo>
                <a:lnTo>
                  <a:pt x="737785" y="17286"/>
                </a:lnTo>
                <a:lnTo>
                  <a:pt x="691325" y="7785"/>
                </a:lnTo>
                <a:lnTo>
                  <a:pt x="643627" y="1971"/>
                </a:lnTo>
                <a:lnTo>
                  <a:pt x="594842" y="0"/>
                </a:lnTo>
                <a:close/>
              </a:path>
            </a:pathLst>
          </a:custGeom>
          <a:solidFill>
            <a:schemeClr val="accent3"/>
          </a:solidFill>
        </p:spPr>
        <p:txBody>
          <a:bodyPr wrap="square" lIns="0" tIns="0" rIns="0" bIns="0" rtlCol="0"/>
          <a:lstStyle/>
          <a:p>
            <a:endParaRPr/>
          </a:p>
        </p:txBody>
      </p:sp>
      <p:sp>
        <p:nvSpPr>
          <p:cNvPr id="16" name="object 9"/>
          <p:cNvSpPr/>
          <p:nvPr userDrawn="1"/>
        </p:nvSpPr>
        <p:spPr>
          <a:xfrm>
            <a:off x="7542157" y="3198652"/>
            <a:ext cx="1652643" cy="1652643"/>
          </a:xfrm>
          <a:custGeom>
            <a:avLst/>
            <a:gdLst/>
            <a:ahLst/>
            <a:cxnLst/>
            <a:rect l="l" t="t" r="r" b="b"/>
            <a:pathLst>
              <a:path w="1189990" h="1189989">
                <a:moveTo>
                  <a:pt x="594842" y="0"/>
                </a:moveTo>
                <a:lnTo>
                  <a:pt x="546056" y="1971"/>
                </a:lnTo>
                <a:lnTo>
                  <a:pt x="498355" y="7785"/>
                </a:lnTo>
                <a:lnTo>
                  <a:pt x="451894" y="17287"/>
                </a:lnTo>
                <a:lnTo>
                  <a:pt x="406825" y="30325"/>
                </a:lnTo>
                <a:lnTo>
                  <a:pt x="363302" y="46745"/>
                </a:lnTo>
                <a:lnTo>
                  <a:pt x="321477" y="66394"/>
                </a:lnTo>
                <a:lnTo>
                  <a:pt x="281504" y="89120"/>
                </a:lnTo>
                <a:lnTo>
                  <a:pt x="243535" y="114768"/>
                </a:lnTo>
                <a:lnTo>
                  <a:pt x="207724" y="143187"/>
                </a:lnTo>
                <a:lnTo>
                  <a:pt x="174224" y="174223"/>
                </a:lnTo>
                <a:lnTo>
                  <a:pt x="143188" y="207722"/>
                </a:lnTo>
                <a:lnTo>
                  <a:pt x="114769" y="243533"/>
                </a:lnTo>
                <a:lnTo>
                  <a:pt x="89120" y="281500"/>
                </a:lnTo>
                <a:lnTo>
                  <a:pt x="66395" y="321473"/>
                </a:lnTo>
                <a:lnTo>
                  <a:pt x="46745" y="363297"/>
                </a:lnTo>
                <a:lnTo>
                  <a:pt x="30325" y="406819"/>
                </a:lnTo>
                <a:lnTo>
                  <a:pt x="17287" y="451886"/>
                </a:lnTo>
                <a:lnTo>
                  <a:pt x="7785" y="498346"/>
                </a:lnTo>
                <a:lnTo>
                  <a:pt x="1971" y="546045"/>
                </a:lnTo>
                <a:lnTo>
                  <a:pt x="0" y="594829"/>
                </a:lnTo>
                <a:lnTo>
                  <a:pt x="1971" y="643616"/>
                </a:lnTo>
                <a:lnTo>
                  <a:pt x="7785" y="691316"/>
                </a:lnTo>
                <a:lnTo>
                  <a:pt x="17287" y="737777"/>
                </a:lnTo>
                <a:lnTo>
                  <a:pt x="30325" y="782846"/>
                </a:lnTo>
                <a:lnTo>
                  <a:pt x="46745" y="826369"/>
                </a:lnTo>
                <a:lnTo>
                  <a:pt x="66395" y="868194"/>
                </a:lnTo>
                <a:lnTo>
                  <a:pt x="89120" y="908168"/>
                </a:lnTo>
                <a:lnTo>
                  <a:pt x="114769" y="946136"/>
                </a:lnTo>
                <a:lnTo>
                  <a:pt x="143188" y="981947"/>
                </a:lnTo>
                <a:lnTo>
                  <a:pt x="174224" y="1015447"/>
                </a:lnTo>
                <a:lnTo>
                  <a:pt x="207724" y="1046483"/>
                </a:lnTo>
                <a:lnTo>
                  <a:pt x="243535" y="1074902"/>
                </a:lnTo>
                <a:lnTo>
                  <a:pt x="281504" y="1100551"/>
                </a:lnTo>
                <a:lnTo>
                  <a:pt x="321477" y="1123277"/>
                </a:lnTo>
                <a:lnTo>
                  <a:pt x="363302" y="1142926"/>
                </a:lnTo>
                <a:lnTo>
                  <a:pt x="406825" y="1159347"/>
                </a:lnTo>
                <a:lnTo>
                  <a:pt x="451894" y="1172384"/>
                </a:lnTo>
                <a:lnTo>
                  <a:pt x="498355" y="1181887"/>
                </a:lnTo>
                <a:lnTo>
                  <a:pt x="546056" y="1187700"/>
                </a:lnTo>
                <a:lnTo>
                  <a:pt x="594842" y="1189672"/>
                </a:lnTo>
                <a:lnTo>
                  <a:pt x="643627" y="1187700"/>
                </a:lnTo>
                <a:lnTo>
                  <a:pt x="691325" y="1181887"/>
                </a:lnTo>
                <a:lnTo>
                  <a:pt x="737785" y="1172384"/>
                </a:lnTo>
                <a:lnTo>
                  <a:pt x="782853" y="1159347"/>
                </a:lnTo>
                <a:lnTo>
                  <a:pt x="826375" y="1142926"/>
                </a:lnTo>
                <a:lnTo>
                  <a:pt x="868199" y="1123277"/>
                </a:lnTo>
                <a:lnTo>
                  <a:pt x="908171" y="1100551"/>
                </a:lnTo>
                <a:lnTo>
                  <a:pt x="946139" y="1074902"/>
                </a:lnTo>
                <a:lnTo>
                  <a:pt x="981949" y="1046483"/>
                </a:lnTo>
                <a:lnTo>
                  <a:pt x="1015449" y="1015447"/>
                </a:lnTo>
                <a:lnTo>
                  <a:pt x="1046484" y="981947"/>
                </a:lnTo>
                <a:lnTo>
                  <a:pt x="1074903" y="946136"/>
                </a:lnTo>
                <a:lnTo>
                  <a:pt x="1100552" y="908168"/>
                </a:lnTo>
                <a:lnTo>
                  <a:pt x="1123277" y="868194"/>
                </a:lnTo>
                <a:lnTo>
                  <a:pt x="1142927" y="826369"/>
                </a:lnTo>
                <a:lnTo>
                  <a:pt x="1159347" y="782846"/>
                </a:lnTo>
                <a:lnTo>
                  <a:pt x="1172384" y="737777"/>
                </a:lnTo>
                <a:lnTo>
                  <a:pt x="1181887" y="691316"/>
                </a:lnTo>
                <a:lnTo>
                  <a:pt x="1187700" y="643616"/>
                </a:lnTo>
                <a:lnTo>
                  <a:pt x="1189672" y="594829"/>
                </a:lnTo>
                <a:lnTo>
                  <a:pt x="1187700" y="546045"/>
                </a:lnTo>
                <a:lnTo>
                  <a:pt x="1181887" y="498346"/>
                </a:lnTo>
                <a:lnTo>
                  <a:pt x="1172384" y="451886"/>
                </a:lnTo>
                <a:lnTo>
                  <a:pt x="1159347" y="406819"/>
                </a:lnTo>
                <a:lnTo>
                  <a:pt x="1142927" y="363297"/>
                </a:lnTo>
                <a:lnTo>
                  <a:pt x="1123277" y="321473"/>
                </a:lnTo>
                <a:lnTo>
                  <a:pt x="1100552" y="281500"/>
                </a:lnTo>
                <a:lnTo>
                  <a:pt x="1074903" y="243533"/>
                </a:lnTo>
                <a:lnTo>
                  <a:pt x="1046484" y="207722"/>
                </a:lnTo>
                <a:lnTo>
                  <a:pt x="1015449" y="174223"/>
                </a:lnTo>
                <a:lnTo>
                  <a:pt x="981949" y="143187"/>
                </a:lnTo>
                <a:lnTo>
                  <a:pt x="946139" y="114768"/>
                </a:lnTo>
                <a:lnTo>
                  <a:pt x="908171" y="89120"/>
                </a:lnTo>
                <a:lnTo>
                  <a:pt x="868199" y="66394"/>
                </a:lnTo>
                <a:lnTo>
                  <a:pt x="826375" y="46745"/>
                </a:lnTo>
                <a:lnTo>
                  <a:pt x="782853" y="30325"/>
                </a:lnTo>
                <a:lnTo>
                  <a:pt x="737785" y="17287"/>
                </a:lnTo>
                <a:lnTo>
                  <a:pt x="691325" y="7785"/>
                </a:lnTo>
                <a:lnTo>
                  <a:pt x="643627" y="1971"/>
                </a:lnTo>
                <a:lnTo>
                  <a:pt x="594842" y="0"/>
                </a:lnTo>
                <a:close/>
              </a:path>
            </a:pathLst>
          </a:custGeom>
          <a:solidFill>
            <a:schemeClr val="accent1"/>
          </a:solidFill>
        </p:spPr>
        <p:txBody>
          <a:bodyPr wrap="square" lIns="0" tIns="0" rIns="0" bIns="0" rtlCol="0"/>
          <a:lstStyle/>
          <a:p>
            <a:endParaRPr/>
          </a:p>
        </p:txBody>
      </p:sp>
      <p:sp>
        <p:nvSpPr>
          <p:cNvPr id="17" name="object 10"/>
          <p:cNvSpPr/>
          <p:nvPr userDrawn="1"/>
        </p:nvSpPr>
        <p:spPr>
          <a:xfrm>
            <a:off x="6662155" y="5773137"/>
            <a:ext cx="1652643" cy="1652643"/>
          </a:xfrm>
          <a:custGeom>
            <a:avLst/>
            <a:gdLst/>
            <a:ahLst/>
            <a:cxnLst/>
            <a:rect l="l" t="t" r="r" b="b"/>
            <a:pathLst>
              <a:path w="1189990" h="1189989">
                <a:moveTo>
                  <a:pt x="594829" y="0"/>
                </a:moveTo>
                <a:lnTo>
                  <a:pt x="546043" y="1971"/>
                </a:lnTo>
                <a:lnTo>
                  <a:pt x="498343" y="7785"/>
                </a:lnTo>
                <a:lnTo>
                  <a:pt x="451882" y="17287"/>
                </a:lnTo>
                <a:lnTo>
                  <a:pt x="406814" y="30325"/>
                </a:lnTo>
                <a:lnTo>
                  <a:pt x="363291" y="46745"/>
                </a:lnTo>
                <a:lnTo>
                  <a:pt x="321467" y="66395"/>
                </a:lnTo>
                <a:lnTo>
                  <a:pt x="281495" y="89121"/>
                </a:lnTo>
                <a:lnTo>
                  <a:pt x="243527" y="114770"/>
                </a:lnTo>
                <a:lnTo>
                  <a:pt x="207717" y="143190"/>
                </a:lnTo>
                <a:lnTo>
                  <a:pt x="174218" y="174226"/>
                </a:lnTo>
                <a:lnTo>
                  <a:pt x="143183" y="207727"/>
                </a:lnTo>
                <a:lnTo>
                  <a:pt x="114765" y="243538"/>
                </a:lnTo>
                <a:lnTo>
                  <a:pt x="89117" y="281507"/>
                </a:lnTo>
                <a:lnTo>
                  <a:pt x="66392" y="321482"/>
                </a:lnTo>
                <a:lnTo>
                  <a:pt x="46743" y="363307"/>
                </a:lnTo>
                <a:lnTo>
                  <a:pt x="30324" y="406832"/>
                </a:lnTo>
                <a:lnTo>
                  <a:pt x="17286" y="451902"/>
                </a:lnTo>
                <a:lnTo>
                  <a:pt x="7785" y="498365"/>
                </a:lnTo>
                <a:lnTo>
                  <a:pt x="1971" y="546066"/>
                </a:lnTo>
                <a:lnTo>
                  <a:pt x="0" y="594855"/>
                </a:lnTo>
                <a:lnTo>
                  <a:pt x="1971" y="643639"/>
                </a:lnTo>
                <a:lnTo>
                  <a:pt x="7785" y="691338"/>
                </a:lnTo>
                <a:lnTo>
                  <a:pt x="17286" y="737798"/>
                </a:lnTo>
                <a:lnTo>
                  <a:pt x="30324" y="782865"/>
                </a:lnTo>
                <a:lnTo>
                  <a:pt x="46743" y="826388"/>
                </a:lnTo>
                <a:lnTo>
                  <a:pt x="66392" y="868211"/>
                </a:lnTo>
                <a:lnTo>
                  <a:pt x="89117" y="908184"/>
                </a:lnTo>
                <a:lnTo>
                  <a:pt x="114765" y="946152"/>
                </a:lnTo>
                <a:lnTo>
                  <a:pt x="143183" y="981962"/>
                </a:lnTo>
                <a:lnTo>
                  <a:pt x="174218" y="1015461"/>
                </a:lnTo>
                <a:lnTo>
                  <a:pt x="207717" y="1046497"/>
                </a:lnTo>
                <a:lnTo>
                  <a:pt x="243527" y="1074916"/>
                </a:lnTo>
                <a:lnTo>
                  <a:pt x="281495" y="1100564"/>
                </a:lnTo>
                <a:lnTo>
                  <a:pt x="321467" y="1123290"/>
                </a:lnTo>
                <a:lnTo>
                  <a:pt x="363291" y="1142939"/>
                </a:lnTo>
                <a:lnTo>
                  <a:pt x="406814" y="1159359"/>
                </a:lnTo>
                <a:lnTo>
                  <a:pt x="451882" y="1172397"/>
                </a:lnTo>
                <a:lnTo>
                  <a:pt x="498343" y="1181899"/>
                </a:lnTo>
                <a:lnTo>
                  <a:pt x="546043" y="1187713"/>
                </a:lnTo>
                <a:lnTo>
                  <a:pt x="594829" y="1189685"/>
                </a:lnTo>
                <a:lnTo>
                  <a:pt x="643614" y="1187713"/>
                </a:lnTo>
                <a:lnTo>
                  <a:pt x="691313" y="1181899"/>
                </a:lnTo>
                <a:lnTo>
                  <a:pt x="737772" y="1172397"/>
                </a:lnTo>
                <a:lnTo>
                  <a:pt x="782840" y="1159359"/>
                </a:lnTo>
                <a:lnTo>
                  <a:pt x="826362" y="1142939"/>
                </a:lnTo>
                <a:lnTo>
                  <a:pt x="868186" y="1123290"/>
                </a:lnTo>
                <a:lnTo>
                  <a:pt x="908158" y="1100564"/>
                </a:lnTo>
                <a:lnTo>
                  <a:pt x="946126" y="1074916"/>
                </a:lnTo>
                <a:lnTo>
                  <a:pt x="981936" y="1046497"/>
                </a:lnTo>
                <a:lnTo>
                  <a:pt x="1015436" y="1015461"/>
                </a:lnTo>
                <a:lnTo>
                  <a:pt x="1046472" y="981962"/>
                </a:lnTo>
                <a:lnTo>
                  <a:pt x="1074890" y="946152"/>
                </a:lnTo>
                <a:lnTo>
                  <a:pt x="1100539" y="908184"/>
                </a:lnTo>
                <a:lnTo>
                  <a:pt x="1123265" y="868211"/>
                </a:lnTo>
                <a:lnTo>
                  <a:pt x="1142914" y="826388"/>
                </a:lnTo>
                <a:lnTo>
                  <a:pt x="1159334" y="782865"/>
                </a:lnTo>
                <a:lnTo>
                  <a:pt x="1172372" y="737798"/>
                </a:lnTo>
                <a:lnTo>
                  <a:pt x="1181874" y="691338"/>
                </a:lnTo>
                <a:lnTo>
                  <a:pt x="1187687" y="643639"/>
                </a:lnTo>
                <a:lnTo>
                  <a:pt x="1189659" y="594855"/>
                </a:lnTo>
                <a:lnTo>
                  <a:pt x="1187687" y="546066"/>
                </a:lnTo>
                <a:lnTo>
                  <a:pt x="1181874" y="498365"/>
                </a:lnTo>
                <a:lnTo>
                  <a:pt x="1172372" y="451902"/>
                </a:lnTo>
                <a:lnTo>
                  <a:pt x="1159334" y="406832"/>
                </a:lnTo>
                <a:lnTo>
                  <a:pt x="1142914" y="363307"/>
                </a:lnTo>
                <a:lnTo>
                  <a:pt x="1123265" y="321482"/>
                </a:lnTo>
                <a:lnTo>
                  <a:pt x="1100539" y="281507"/>
                </a:lnTo>
                <a:lnTo>
                  <a:pt x="1074890" y="243538"/>
                </a:lnTo>
                <a:lnTo>
                  <a:pt x="1046472" y="207727"/>
                </a:lnTo>
                <a:lnTo>
                  <a:pt x="1015436" y="174226"/>
                </a:lnTo>
                <a:lnTo>
                  <a:pt x="981936" y="143190"/>
                </a:lnTo>
                <a:lnTo>
                  <a:pt x="946126" y="114770"/>
                </a:lnTo>
                <a:lnTo>
                  <a:pt x="908158" y="89121"/>
                </a:lnTo>
                <a:lnTo>
                  <a:pt x="868186" y="66395"/>
                </a:lnTo>
                <a:lnTo>
                  <a:pt x="826362" y="46745"/>
                </a:lnTo>
                <a:lnTo>
                  <a:pt x="782840" y="30325"/>
                </a:lnTo>
                <a:lnTo>
                  <a:pt x="737772" y="17287"/>
                </a:lnTo>
                <a:lnTo>
                  <a:pt x="691313" y="7785"/>
                </a:lnTo>
                <a:lnTo>
                  <a:pt x="643614" y="1971"/>
                </a:lnTo>
                <a:lnTo>
                  <a:pt x="594829" y="0"/>
                </a:lnTo>
                <a:close/>
              </a:path>
            </a:pathLst>
          </a:custGeom>
          <a:solidFill>
            <a:schemeClr val="accent2"/>
          </a:solidFill>
        </p:spPr>
        <p:txBody>
          <a:bodyPr wrap="square" lIns="0" tIns="0" rIns="0" bIns="0" rtlCol="0"/>
          <a:lstStyle/>
          <a:p>
            <a:endParaRPr/>
          </a:p>
        </p:txBody>
      </p:sp>
      <p:pic>
        <p:nvPicPr>
          <p:cNvPr id="28" name="Picture 2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84140" y="7497859"/>
            <a:ext cx="2538989" cy="1673355"/>
          </a:xfrm>
          <a:prstGeom prst="rect">
            <a:avLst/>
          </a:prstGeom>
        </p:spPr>
      </p:pic>
      <p:sp>
        <p:nvSpPr>
          <p:cNvPr id="18" name="Picture Placeholder 17"/>
          <p:cNvSpPr>
            <a:spLocks noGrp="1"/>
          </p:cNvSpPr>
          <p:nvPr>
            <p:ph type="pic" sz="quarter" idx="10"/>
          </p:nvPr>
        </p:nvSpPr>
        <p:spPr>
          <a:xfrm>
            <a:off x="574615" y="1634216"/>
            <a:ext cx="5015922" cy="4898491"/>
          </a:xfrm>
          <a:custGeom>
            <a:avLst/>
            <a:gdLst>
              <a:gd name="connsiteX0" fmla="*/ 2507978 w 5015922"/>
              <a:gd name="connsiteY0" fmla="*/ 0 h 4898491"/>
              <a:gd name="connsiteX1" fmla="*/ 5015922 w 5015922"/>
              <a:gd name="connsiteY1" fmla="*/ 2449245 h 4898491"/>
              <a:gd name="connsiteX2" fmla="*/ 2507978 w 5015922"/>
              <a:gd name="connsiteY2" fmla="*/ 4898491 h 4898491"/>
              <a:gd name="connsiteX3" fmla="*/ 0 w 5015922"/>
              <a:gd name="connsiteY3" fmla="*/ 2449245 h 4898491"/>
            </a:gdLst>
            <a:ahLst/>
            <a:cxnLst>
              <a:cxn ang="0">
                <a:pos x="connsiteX0" y="connsiteY0"/>
              </a:cxn>
              <a:cxn ang="0">
                <a:pos x="connsiteX1" y="connsiteY1"/>
              </a:cxn>
              <a:cxn ang="0">
                <a:pos x="connsiteX2" y="connsiteY2"/>
              </a:cxn>
              <a:cxn ang="0">
                <a:pos x="connsiteX3" y="connsiteY3"/>
              </a:cxn>
            </a:cxnLst>
            <a:rect l="l" t="t" r="r" b="b"/>
            <a:pathLst>
              <a:path w="5015922" h="4898491">
                <a:moveTo>
                  <a:pt x="2507978" y="0"/>
                </a:moveTo>
                <a:lnTo>
                  <a:pt x="5015922" y="2449245"/>
                </a:lnTo>
                <a:lnTo>
                  <a:pt x="2507978" y="4898491"/>
                </a:lnTo>
                <a:lnTo>
                  <a:pt x="0" y="2449245"/>
                </a:lnTo>
                <a:close/>
              </a:path>
            </a:pathLst>
          </a:custGeom>
          <a:solidFill>
            <a:srgbClr val="DDDDDD"/>
          </a:solidFill>
        </p:spPr>
        <p:txBody>
          <a:bodyPr wrap="square">
            <a:noAutofit/>
          </a:bodyPr>
          <a:lstStyle/>
          <a:p>
            <a:endParaRPr lang="en-US"/>
          </a:p>
        </p:txBody>
      </p:sp>
      <p:sp>
        <p:nvSpPr>
          <p:cNvPr id="11" name="Title 1"/>
          <p:cNvSpPr>
            <a:spLocks noGrp="1"/>
          </p:cNvSpPr>
          <p:nvPr userDrawn="1">
            <p:ph type="title" hasCustomPrompt="1"/>
          </p:nvPr>
        </p:nvSpPr>
        <p:spPr>
          <a:xfrm>
            <a:off x="475762" y="4419600"/>
            <a:ext cx="5213838" cy="609599"/>
          </a:xfrm>
        </p:spPr>
        <p:txBody>
          <a:bodyPr>
            <a:noAutofit/>
          </a:bodyPr>
          <a:lstStyle>
            <a:lvl1pPr algn="ctr">
              <a:defRPr sz="4400" b="1">
                <a:solidFill>
                  <a:schemeClr val="accent3"/>
                </a:solidFill>
              </a:defRPr>
            </a:lvl1pPr>
          </a:lstStyle>
          <a:p>
            <a:r>
              <a:rPr lang="ro-RO"/>
              <a:t>OUR MISSION</a:t>
            </a:r>
            <a:endParaRPr lang="en-US"/>
          </a:p>
        </p:txBody>
      </p:sp>
    </p:spTree>
    <p:extLst>
      <p:ext uri="{BB962C8B-B14F-4D97-AF65-F5344CB8AC3E}">
        <p14:creationId xmlns:p14="http://schemas.microsoft.com/office/powerpoint/2010/main" val="1590128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9" name="Rectangle 8"/>
          <p:cNvSpPr/>
          <p:nvPr userDrawn="1"/>
        </p:nvSpPr>
        <p:spPr>
          <a:xfrm>
            <a:off x="0" y="8763000"/>
            <a:ext cx="16256000" cy="3810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74452" y="7010400"/>
            <a:ext cx="2538989" cy="1673355"/>
          </a:xfrm>
          <a:prstGeom prst="rect">
            <a:avLst/>
          </a:prstGeom>
        </p:spPr>
      </p:pic>
      <p:sp>
        <p:nvSpPr>
          <p:cNvPr id="5" name="Rectangle 4"/>
          <p:cNvSpPr/>
          <p:nvPr userDrawn="1"/>
        </p:nvSpPr>
        <p:spPr>
          <a:xfrm>
            <a:off x="1117600" y="0"/>
            <a:ext cx="8534400" cy="15240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1117600" y="3581399"/>
            <a:ext cx="1066800" cy="1143001"/>
          </a:xfrm>
          <a:prstGeom prst="rect">
            <a:avLst/>
          </a:prstGeom>
          <a:solidFill>
            <a:srgbClr val="B67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1117600" y="5295900"/>
            <a:ext cx="1066800" cy="1143001"/>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117600" y="6961413"/>
            <a:ext cx="1066800" cy="1143001"/>
          </a:xfrm>
          <a:prstGeom prst="rect">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1346200" y="495300"/>
            <a:ext cx="5105400" cy="533400"/>
          </a:xfrm>
        </p:spPr>
        <p:txBody>
          <a:bodyPr>
            <a:noAutofit/>
          </a:bodyPr>
          <a:lstStyle>
            <a:lvl1pPr>
              <a:defRPr sz="4400" b="1" baseline="0">
                <a:solidFill>
                  <a:schemeClr val="bg1"/>
                </a:solidFill>
              </a:defRPr>
            </a:lvl1pPr>
          </a:lstStyle>
          <a:p>
            <a:r>
              <a:rPr lang="en-US"/>
              <a:t>TITLE HERE</a:t>
            </a:r>
          </a:p>
        </p:txBody>
      </p:sp>
      <p:sp>
        <p:nvSpPr>
          <p:cNvPr id="12" name="Picture Placeholder 11"/>
          <p:cNvSpPr>
            <a:spLocks noGrp="1"/>
          </p:cNvSpPr>
          <p:nvPr>
            <p:ph type="pic" sz="quarter" idx="10"/>
          </p:nvPr>
        </p:nvSpPr>
        <p:spPr>
          <a:xfrm>
            <a:off x="9652000" y="3581400"/>
            <a:ext cx="5366238" cy="4571998"/>
          </a:xfrm>
          <a:custGeom>
            <a:avLst/>
            <a:gdLst>
              <a:gd name="connsiteX0" fmla="*/ 1643770 w 5366238"/>
              <a:gd name="connsiteY0" fmla="*/ 0 h 4571998"/>
              <a:gd name="connsiteX1" fmla="*/ 5366238 w 5366238"/>
              <a:gd name="connsiteY1" fmla="*/ 0 h 4571998"/>
              <a:gd name="connsiteX2" fmla="*/ 5366238 w 5366238"/>
              <a:gd name="connsiteY2" fmla="*/ 2928228 h 4571998"/>
              <a:gd name="connsiteX3" fmla="*/ 3722468 w 5366238"/>
              <a:gd name="connsiteY3" fmla="*/ 4571998 h 4571998"/>
              <a:gd name="connsiteX4" fmla="*/ 0 w 5366238"/>
              <a:gd name="connsiteY4" fmla="*/ 4571998 h 4571998"/>
              <a:gd name="connsiteX5" fmla="*/ 0 w 5366238"/>
              <a:gd name="connsiteY5" fmla="*/ 1643770 h 4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66238" h="4571998">
                <a:moveTo>
                  <a:pt x="1643770" y="0"/>
                </a:moveTo>
                <a:lnTo>
                  <a:pt x="5366238" y="0"/>
                </a:lnTo>
                <a:lnTo>
                  <a:pt x="5366238" y="2928228"/>
                </a:lnTo>
                <a:lnTo>
                  <a:pt x="3722468" y="4571998"/>
                </a:lnTo>
                <a:lnTo>
                  <a:pt x="0" y="4571998"/>
                </a:lnTo>
                <a:lnTo>
                  <a:pt x="0" y="1643770"/>
                </a:lnTo>
                <a:close/>
              </a:path>
            </a:pathLst>
          </a:custGeom>
          <a:solidFill>
            <a:srgbClr val="DDDDDD"/>
          </a:solidFill>
        </p:spPr>
        <p:txBody>
          <a:bodyPr wrap="square">
            <a:noAutofit/>
          </a:bodyPr>
          <a:lstStyle/>
          <a:p>
            <a:endParaRPr lang="en-US"/>
          </a:p>
        </p:txBody>
      </p:sp>
    </p:spTree>
    <p:extLst>
      <p:ext uri="{BB962C8B-B14F-4D97-AF65-F5344CB8AC3E}">
        <p14:creationId xmlns:p14="http://schemas.microsoft.com/office/powerpoint/2010/main" val="944543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3" name="bk object 16"/>
          <p:cNvSpPr/>
          <p:nvPr userDrawn="1"/>
        </p:nvSpPr>
        <p:spPr>
          <a:xfrm>
            <a:off x="1422400" y="3657600"/>
            <a:ext cx="12603109" cy="3335352"/>
          </a:xfrm>
          <a:prstGeom prst="rect">
            <a:avLst/>
          </a:prstGeom>
          <a:blipFill>
            <a:blip r:embed="rId2" cstate="print"/>
            <a:stretch>
              <a:fillRect/>
            </a:stretch>
          </a:blipFill>
        </p:spPr>
        <p:txBody>
          <a:bodyPr wrap="square" lIns="0" tIns="0" rIns="0" bIns="0" rtlCol="0"/>
          <a:lstStyle/>
          <a:p>
            <a:endParaRPr/>
          </a:p>
        </p:txBody>
      </p:sp>
      <p:sp>
        <p:nvSpPr>
          <p:cNvPr id="4" name="Rectangle 3"/>
          <p:cNvSpPr/>
          <p:nvPr userDrawn="1"/>
        </p:nvSpPr>
        <p:spPr>
          <a:xfrm>
            <a:off x="0" y="8763000"/>
            <a:ext cx="16256000" cy="3810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574452" y="7010400"/>
            <a:ext cx="2538989" cy="1673355"/>
          </a:xfrm>
          <a:prstGeom prst="rect">
            <a:avLst/>
          </a:prstGeom>
        </p:spPr>
      </p:pic>
      <p:sp>
        <p:nvSpPr>
          <p:cNvPr id="6" name="Rectangle 5"/>
          <p:cNvSpPr/>
          <p:nvPr userDrawn="1"/>
        </p:nvSpPr>
        <p:spPr>
          <a:xfrm>
            <a:off x="1117600" y="0"/>
            <a:ext cx="11049000" cy="15240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hasCustomPrompt="1"/>
          </p:nvPr>
        </p:nvSpPr>
        <p:spPr>
          <a:xfrm>
            <a:off x="1346200" y="495300"/>
            <a:ext cx="5105400" cy="533400"/>
          </a:xfrm>
        </p:spPr>
        <p:txBody>
          <a:bodyPr>
            <a:noAutofit/>
          </a:bodyPr>
          <a:lstStyle>
            <a:lvl1pPr>
              <a:defRPr sz="4400" b="1" baseline="0">
                <a:solidFill>
                  <a:schemeClr val="bg1"/>
                </a:solidFill>
              </a:defRPr>
            </a:lvl1pPr>
          </a:lstStyle>
          <a:p>
            <a:r>
              <a:rPr lang="en-US"/>
              <a:t>TITLE HERE</a:t>
            </a:r>
          </a:p>
        </p:txBody>
      </p:sp>
    </p:spTree>
    <p:extLst>
      <p:ext uri="{BB962C8B-B14F-4D97-AF65-F5344CB8AC3E}">
        <p14:creationId xmlns:p14="http://schemas.microsoft.com/office/powerpoint/2010/main" val="5839951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508000" y="495300"/>
            <a:ext cx="10134600" cy="533400"/>
          </a:xfrm>
        </p:spPr>
        <p:txBody>
          <a:bodyPr>
            <a:noAutofit/>
          </a:bodyPr>
          <a:lstStyle>
            <a:lvl1pPr>
              <a:defRPr sz="4400" b="1" baseline="0">
                <a:solidFill>
                  <a:srgbClr val="004750"/>
                </a:solidFill>
              </a:defRPr>
            </a:lvl1pPr>
          </a:lstStyle>
          <a:p>
            <a:r>
              <a:rPr lang="en-US"/>
              <a:t>BUSINESS SERVICES</a:t>
            </a:r>
          </a:p>
        </p:txBody>
      </p:sp>
      <p:sp>
        <p:nvSpPr>
          <p:cNvPr id="5" name="Rectangle 4"/>
          <p:cNvSpPr/>
          <p:nvPr userDrawn="1"/>
        </p:nvSpPr>
        <p:spPr>
          <a:xfrm>
            <a:off x="0" y="0"/>
            <a:ext cx="16256000" cy="3810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userDrawn="1"/>
        </p:nvSpPr>
        <p:spPr>
          <a:xfrm>
            <a:off x="1727200" y="4876800"/>
            <a:ext cx="3429000" cy="609600"/>
          </a:xfrm>
          <a:prstGeom prst="rect">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6070600" y="4876800"/>
            <a:ext cx="3429000" cy="6096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10490200" y="4876800"/>
            <a:ext cx="3429000" cy="609600"/>
          </a:xfrm>
          <a:prstGeom prst="rect">
            <a:avLst/>
          </a:prstGeom>
          <a:solidFill>
            <a:srgbClr val="B67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84140" y="7497859"/>
            <a:ext cx="2538989" cy="1673355"/>
          </a:xfrm>
          <a:prstGeom prst="rect">
            <a:avLst/>
          </a:prstGeom>
        </p:spPr>
      </p:pic>
      <p:sp>
        <p:nvSpPr>
          <p:cNvPr id="23" name="Picture Placeholder 22"/>
          <p:cNvSpPr>
            <a:spLocks noGrp="1"/>
          </p:cNvSpPr>
          <p:nvPr>
            <p:ph type="pic" sz="quarter" idx="10"/>
          </p:nvPr>
        </p:nvSpPr>
        <p:spPr>
          <a:xfrm>
            <a:off x="1727200" y="2906489"/>
            <a:ext cx="3429000" cy="1970312"/>
          </a:xfrm>
          <a:custGeom>
            <a:avLst/>
            <a:gdLst>
              <a:gd name="connsiteX0" fmla="*/ 0 w 3429000"/>
              <a:gd name="connsiteY0" fmla="*/ 0 h 2514599"/>
              <a:gd name="connsiteX1" fmla="*/ 3429000 w 3429000"/>
              <a:gd name="connsiteY1" fmla="*/ 0 h 2514599"/>
              <a:gd name="connsiteX2" fmla="*/ 3429000 w 3429000"/>
              <a:gd name="connsiteY2" fmla="*/ 2514599 h 2514599"/>
              <a:gd name="connsiteX3" fmla="*/ 0 w 3429000"/>
              <a:gd name="connsiteY3" fmla="*/ 2514599 h 2514599"/>
            </a:gdLst>
            <a:ahLst/>
            <a:cxnLst>
              <a:cxn ang="0">
                <a:pos x="connsiteX0" y="connsiteY0"/>
              </a:cxn>
              <a:cxn ang="0">
                <a:pos x="connsiteX1" y="connsiteY1"/>
              </a:cxn>
              <a:cxn ang="0">
                <a:pos x="connsiteX2" y="connsiteY2"/>
              </a:cxn>
              <a:cxn ang="0">
                <a:pos x="connsiteX3" y="connsiteY3"/>
              </a:cxn>
            </a:cxnLst>
            <a:rect l="l" t="t" r="r" b="b"/>
            <a:pathLst>
              <a:path w="3429000" h="2514599">
                <a:moveTo>
                  <a:pt x="0" y="0"/>
                </a:moveTo>
                <a:lnTo>
                  <a:pt x="3429000" y="0"/>
                </a:lnTo>
                <a:lnTo>
                  <a:pt x="3429000" y="2514599"/>
                </a:lnTo>
                <a:lnTo>
                  <a:pt x="0" y="2514599"/>
                </a:lnTo>
                <a:close/>
              </a:path>
            </a:pathLst>
          </a:custGeom>
          <a:solidFill>
            <a:srgbClr val="DDDDDD"/>
          </a:solidFill>
        </p:spPr>
        <p:txBody>
          <a:bodyPr wrap="square">
            <a:noAutofit/>
          </a:bodyPr>
          <a:lstStyle/>
          <a:p>
            <a:endParaRPr lang="en-US"/>
          </a:p>
        </p:txBody>
      </p:sp>
      <p:sp>
        <p:nvSpPr>
          <p:cNvPr id="24" name="Picture Placeholder 23"/>
          <p:cNvSpPr>
            <a:spLocks noGrp="1"/>
          </p:cNvSpPr>
          <p:nvPr>
            <p:ph type="pic" sz="quarter" idx="11"/>
          </p:nvPr>
        </p:nvSpPr>
        <p:spPr>
          <a:xfrm>
            <a:off x="6070600" y="2906489"/>
            <a:ext cx="3429000" cy="1970312"/>
          </a:xfrm>
          <a:custGeom>
            <a:avLst/>
            <a:gdLst>
              <a:gd name="connsiteX0" fmla="*/ 0 w 3429000"/>
              <a:gd name="connsiteY0" fmla="*/ 0 h 2514599"/>
              <a:gd name="connsiteX1" fmla="*/ 3429000 w 3429000"/>
              <a:gd name="connsiteY1" fmla="*/ 0 h 2514599"/>
              <a:gd name="connsiteX2" fmla="*/ 3429000 w 3429000"/>
              <a:gd name="connsiteY2" fmla="*/ 2514599 h 2514599"/>
              <a:gd name="connsiteX3" fmla="*/ 0 w 3429000"/>
              <a:gd name="connsiteY3" fmla="*/ 2514599 h 2514599"/>
            </a:gdLst>
            <a:ahLst/>
            <a:cxnLst>
              <a:cxn ang="0">
                <a:pos x="connsiteX0" y="connsiteY0"/>
              </a:cxn>
              <a:cxn ang="0">
                <a:pos x="connsiteX1" y="connsiteY1"/>
              </a:cxn>
              <a:cxn ang="0">
                <a:pos x="connsiteX2" y="connsiteY2"/>
              </a:cxn>
              <a:cxn ang="0">
                <a:pos x="connsiteX3" y="connsiteY3"/>
              </a:cxn>
            </a:cxnLst>
            <a:rect l="l" t="t" r="r" b="b"/>
            <a:pathLst>
              <a:path w="3429000" h="2514599">
                <a:moveTo>
                  <a:pt x="0" y="0"/>
                </a:moveTo>
                <a:lnTo>
                  <a:pt x="3429000" y="0"/>
                </a:lnTo>
                <a:lnTo>
                  <a:pt x="3429000" y="2514599"/>
                </a:lnTo>
                <a:lnTo>
                  <a:pt x="0" y="2514599"/>
                </a:lnTo>
                <a:close/>
              </a:path>
            </a:pathLst>
          </a:custGeom>
          <a:solidFill>
            <a:srgbClr val="DDDDDD"/>
          </a:solidFill>
        </p:spPr>
        <p:txBody>
          <a:bodyPr wrap="square">
            <a:noAutofit/>
          </a:bodyPr>
          <a:lstStyle/>
          <a:p>
            <a:endParaRPr lang="en-US"/>
          </a:p>
        </p:txBody>
      </p:sp>
      <p:sp>
        <p:nvSpPr>
          <p:cNvPr id="25" name="Picture Placeholder 24"/>
          <p:cNvSpPr>
            <a:spLocks noGrp="1"/>
          </p:cNvSpPr>
          <p:nvPr>
            <p:ph type="pic" sz="quarter" idx="12"/>
          </p:nvPr>
        </p:nvSpPr>
        <p:spPr>
          <a:xfrm>
            <a:off x="10490200" y="2906489"/>
            <a:ext cx="3429000" cy="1970312"/>
          </a:xfrm>
          <a:custGeom>
            <a:avLst/>
            <a:gdLst>
              <a:gd name="connsiteX0" fmla="*/ 0 w 3429000"/>
              <a:gd name="connsiteY0" fmla="*/ 0 h 2514599"/>
              <a:gd name="connsiteX1" fmla="*/ 3429000 w 3429000"/>
              <a:gd name="connsiteY1" fmla="*/ 0 h 2514599"/>
              <a:gd name="connsiteX2" fmla="*/ 3429000 w 3429000"/>
              <a:gd name="connsiteY2" fmla="*/ 2514599 h 2514599"/>
              <a:gd name="connsiteX3" fmla="*/ 0 w 3429000"/>
              <a:gd name="connsiteY3" fmla="*/ 2514599 h 2514599"/>
            </a:gdLst>
            <a:ahLst/>
            <a:cxnLst>
              <a:cxn ang="0">
                <a:pos x="connsiteX0" y="connsiteY0"/>
              </a:cxn>
              <a:cxn ang="0">
                <a:pos x="connsiteX1" y="connsiteY1"/>
              </a:cxn>
              <a:cxn ang="0">
                <a:pos x="connsiteX2" y="connsiteY2"/>
              </a:cxn>
              <a:cxn ang="0">
                <a:pos x="connsiteX3" y="connsiteY3"/>
              </a:cxn>
            </a:cxnLst>
            <a:rect l="l" t="t" r="r" b="b"/>
            <a:pathLst>
              <a:path w="3429000" h="2514599">
                <a:moveTo>
                  <a:pt x="0" y="0"/>
                </a:moveTo>
                <a:lnTo>
                  <a:pt x="3429000" y="0"/>
                </a:lnTo>
                <a:lnTo>
                  <a:pt x="3429000" y="2514599"/>
                </a:lnTo>
                <a:lnTo>
                  <a:pt x="0" y="2514599"/>
                </a:lnTo>
                <a:close/>
              </a:path>
            </a:pathLst>
          </a:custGeom>
          <a:solidFill>
            <a:srgbClr val="DDDDDD"/>
          </a:solidFill>
        </p:spPr>
        <p:txBody>
          <a:bodyPr wrap="square">
            <a:noAutofit/>
          </a:bodyPr>
          <a:lstStyle/>
          <a:p>
            <a:endParaRPr lang="en-US"/>
          </a:p>
        </p:txBody>
      </p:sp>
    </p:spTree>
    <p:extLst>
      <p:ext uri="{BB962C8B-B14F-4D97-AF65-F5344CB8AC3E}">
        <p14:creationId xmlns:p14="http://schemas.microsoft.com/office/powerpoint/2010/main" val="3995081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Section Header">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508000" y="495300"/>
            <a:ext cx="10134600" cy="533400"/>
          </a:xfrm>
        </p:spPr>
        <p:txBody>
          <a:bodyPr>
            <a:noAutofit/>
          </a:bodyPr>
          <a:lstStyle>
            <a:lvl1pPr>
              <a:defRPr sz="4400" b="1" baseline="0">
                <a:solidFill>
                  <a:srgbClr val="004750"/>
                </a:solidFill>
              </a:defRPr>
            </a:lvl1pPr>
          </a:lstStyle>
          <a:p>
            <a:r>
              <a:rPr lang="en-US"/>
              <a:t>BUSINESS SERVICES</a:t>
            </a:r>
          </a:p>
        </p:txBody>
      </p:sp>
      <p:sp>
        <p:nvSpPr>
          <p:cNvPr id="5" name="Rectangle 4"/>
          <p:cNvSpPr/>
          <p:nvPr userDrawn="1"/>
        </p:nvSpPr>
        <p:spPr>
          <a:xfrm>
            <a:off x="0" y="0"/>
            <a:ext cx="16256000" cy="3810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4394200" y="5029200"/>
            <a:ext cx="3429000" cy="6096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8280400" y="5029200"/>
            <a:ext cx="3429000" cy="609600"/>
          </a:xfrm>
          <a:prstGeom prst="rect">
            <a:avLst/>
          </a:prstGeom>
          <a:solidFill>
            <a:srgbClr val="B67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84140" y="7497859"/>
            <a:ext cx="2538989" cy="1673355"/>
          </a:xfrm>
          <a:prstGeom prst="rect">
            <a:avLst/>
          </a:prstGeom>
        </p:spPr>
      </p:pic>
      <p:sp>
        <p:nvSpPr>
          <p:cNvPr id="24" name="Picture Placeholder 23"/>
          <p:cNvSpPr>
            <a:spLocks noGrp="1"/>
          </p:cNvSpPr>
          <p:nvPr>
            <p:ph type="pic" sz="quarter" idx="11"/>
          </p:nvPr>
        </p:nvSpPr>
        <p:spPr>
          <a:xfrm>
            <a:off x="4394200" y="2906489"/>
            <a:ext cx="3429000" cy="2122712"/>
          </a:xfrm>
          <a:custGeom>
            <a:avLst/>
            <a:gdLst>
              <a:gd name="connsiteX0" fmla="*/ 0 w 3429000"/>
              <a:gd name="connsiteY0" fmla="*/ 0 h 2514599"/>
              <a:gd name="connsiteX1" fmla="*/ 3429000 w 3429000"/>
              <a:gd name="connsiteY1" fmla="*/ 0 h 2514599"/>
              <a:gd name="connsiteX2" fmla="*/ 3429000 w 3429000"/>
              <a:gd name="connsiteY2" fmla="*/ 2514599 h 2514599"/>
              <a:gd name="connsiteX3" fmla="*/ 0 w 3429000"/>
              <a:gd name="connsiteY3" fmla="*/ 2514599 h 2514599"/>
            </a:gdLst>
            <a:ahLst/>
            <a:cxnLst>
              <a:cxn ang="0">
                <a:pos x="connsiteX0" y="connsiteY0"/>
              </a:cxn>
              <a:cxn ang="0">
                <a:pos x="connsiteX1" y="connsiteY1"/>
              </a:cxn>
              <a:cxn ang="0">
                <a:pos x="connsiteX2" y="connsiteY2"/>
              </a:cxn>
              <a:cxn ang="0">
                <a:pos x="connsiteX3" y="connsiteY3"/>
              </a:cxn>
            </a:cxnLst>
            <a:rect l="l" t="t" r="r" b="b"/>
            <a:pathLst>
              <a:path w="3429000" h="2514599">
                <a:moveTo>
                  <a:pt x="0" y="0"/>
                </a:moveTo>
                <a:lnTo>
                  <a:pt x="3429000" y="0"/>
                </a:lnTo>
                <a:lnTo>
                  <a:pt x="3429000" y="2514599"/>
                </a:lnTo>
                <a:lnTo>
                  <a:pt x="0" y="2514599"/>
                </a:lnTo>
                <a:close/>
              </a:path>
            </a:pathLst>
          </a:custGeom>
          <a:solidFill>
            <a:srgbClr val="DDDDDD"/>
          </a:solidFill>
        </p:spPr>
        <p:txBody>
          <a:bodyPr wrap="square">
            <a:noAutofit/>
          </a:bodyPr>
          <a:lstStyle/>
          <a:p>
            <a:endParaRPr lang="en-US"/>
          </a:p>
        </p:txBody>
      </p:sp>
      <p:sp>
        <p:nvSpPr>
          <p:cNvPr id="25" name="Picture Placeholder 24"/>
          <p:cNvSpPr>
            <a:spLocks noGrp="1"/>
          </p:cNvSpPr>
          <p:nvPr>
            <p:ph type="pic" sz="quarter" idx="12"/>
          </p:nvPr>
        </p:nvSpPr>
        <p:spPr>
          <a:xfrm>
            <a:off x="8280400" y="2906488"/>
            <a:ext cx="3429000" cy="2122711"/>
          </a:xfrm>
          <a:custGeom>
            <a:avLst/>
            <a:gdLst>
              <a:gd name="connsiteX0" fmla="*/ 0 w 3429000"/>
              <a:gd name="connsiteY0" fmla="*/ 0 h 2514599"/>
              <a:gd name="connsiteX1" fmla="*/ 3429000 w 3429000"/>
              <a:gd name="connsiteY1" fmla="*/ 0 h 2514599"/>
              <a:gd name="connsiteX2" fmla="*/ 3429000 w 3429000"/>
              <a:gd name="connsiteY2" fmla="*/ 2514599 h 2514599"/>
              <a:gd name="connsiteX3" fmla="*/ 0 w 3429000"/>
              <a:gd name="connsiteY3" fmla="*/ 2514599 h 2514599"/>
            </a:gdLst>
            <a:ahLst/>
            <a:cxnLst>
              <a:cxn ang="0">
                <a:pos x="connsiteX0" y="connsiteY0"/>
              </a:cxn>
              <a:cxn ang="0">
                <a:pos x="connsiteX1" y="connsiteY1"/>
              </a:cxn>
              <a:cxn ang="0">
                <a:pos x="connsiteX2" y="connsiteY2"/>
              </a:cxn>
              <a:cxn ang="0">
                <a:pos x="connsiteX3" y="connsiteY3"/>
              </a:cxn>
            </a:cxnLst>
            <a:rect l="l" t="t" r="r" b="b"/>
            <a:pathLst>
              <a:path w="3429000" h="2514599">
                <a:moveTo>
                  <a:pt x="0" y="0"/>
                </a:moveTo>
                <a:lnTo>
                  <a:pt x="3429000" y="0"/>
                </a:lnTo>
                <a:lnTo>
                  <a:pt x="3429000" y="2514599"/>
                </a:lnTo>
                <a:lnTo>
                  <a:pt x="0" y="2514599"/>
                </a:lnTo>
                <a:close/>
              </a:path>
            </a:pathLst>
          </a:custGeom>
          <a:solidFill>
            <a:srgbClr val="DDDDDD"/>
          </a:solidFill>
        </p:spPr>
        <p:txBody>
          <a:bodyPr wrap="square">
            <a:noAutofit/>
          </a:bodyPr>
          <a:lstStyle/>
          <a:p>
            <a:endParaRPr lang="en-US"/>
          </a:p>
        </p:txBody>
      </p:sp>
    </p:spTree>
    <p:extLst>
      <p:ext uri="{BB962C8B-B14F-4D97-AF65-F5344CB8AC3E}">
        <p14:creationId xmlns:p14="http://schemas.microsoft.com/office/powerpoint/2010/main" val="852492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600" y="487363"/>
            <a:ext cx="14020800" cy="176688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17600" y="2433638"/>
            <a:ext cx="14020800" cy="580231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17600" y="8475663"/>
            <a:ext cx="3657600" cy="485775"/>
          </a:xfrm>
          <a:prstGeom prst="rect">
            <a:avLst/>
          </a:prstGeom>
        </p:spPr>
        <p:txBody>
          <a:bodyPr vert="horz" lIns="91440" tIns="45720" rIns="91440" bIns="45720" rtlCol="0" anchor="ctr"/>
          <a:lstStyle>
            <a:lvl1pPr algn="l">
              <a:defRPr sz="1200">
                <a:solidFill>
                  <a:schemeClr val="tx1">
                    <a:tint val="75000"/>
                  </a:schemeClr>
                </a:solidFill>
              </a:defRPr>
            </a:lvl1pPr>
          </a:lstStyle>
          <a:p>
            <a:fld id="{2F98A9D4-C7C2-4064-B656-28A5065AC17F}" type="datetimeFigureOut">
              <a:rPr lang="en-US" smtClean="0"/>
              <a:t>17-May-21</a:t>
            </a:fld>
            <a:endParaRPr lang="en-US"/>
          </a:p>
        </p:txBody>
      </p:sp>
      <p:sp>
        <p:nvSpPr>
          <p:cNvPr id="5" name="Footer Placeholder 4"/>
          <p:cNvSpPr>
            <a:spLocks noGrp="1"/>
          </p:cNvSpPr>
          <p:nvPr>
            <p:ph type="ftr" sz="quarter" idx="3"/>
          </p:nvPr>
        </p:nvSpPr>
        <p:spPr>
          <a:xfrm>
            <a:off x="5384800" y="8475663"/>
            <a:ext cx="5486400" cy="4857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480800" y="8475663"/>
            <a:ext cx="3657600" cy="485775"/>
          </a:xfrm>
          <a:prstGeom prst="rect">
            <a:avLst/>
          </a:prstGeom>
        </p:spPr>
        <p:txBody>
          <a:bodyPr vert="horz" lIns="91440" tIns="45720" rIns="91440" bIns="45720" rtlCol="0" anchor="ctr"/>
          <a:lstStyle>
            <a:lvl1pPr algn="r">
              <a:defRPr sz="1200">
                <a:solidFill>
                  <a:schemeClr val="tx1">
                    <a:tint val="75000"/>
                  </a:schemeClr>
                </a:solidFill>
              </a:defRPr>
            </a:lvl1pPr>
          </a:lstStyle>
          <a:p>
            <a:fld id="{235662B6-1521-4FA2-A9A8-4F47317A73EA}" type="slidenum">
              <a:rPr lang="en-US" smtClean="0"/>
              <a:t>‹#›</a:t>
            </a:fld>
            <a:endParaRPr lang="en-US"/>
          </a:p>
        </p:txBody>
      </p:sp>
    </p:spTree>
    <p:extLst>
      <p:ext uri="{BB962C8B-B14F-4D97-AF65-F5344CB8AC3E}">
        <p14:creationId xmlns:p14="http://schemas.microsoft.com/office/powerpoint/2010/main" val="3535450015"/>
      </p:ext>
    </p:extLst>
  </p:cSld>
  <p:clrMap bg1="lt1" tx1="dk1" bg2="lt2" tx2="dk2" accent1="accent1" accent2="accent2" accent3="accent3" accent4="accent4" accent5="accent5" accent6="accent6" hlink="hlink" folHlink="folHlink"/>
  <p:sldLayoutIdLst>
    <p:sldLayoutId id="2147483667" r:id="rId1"/>
    <p:sldLayoutId id="2147483665" r:id="rId2"/>
    <p:sldLayoutId id="2147483668" r:id="rId3"/>
    <p:sldLayoutId id="2147483669" r:id="rId4"/>
    <p:sldLayoutId id="2147483670" r:id="rId5"/>
    <p:sldLayoutId id="2147483672" r:id="rId6"/>
    <p:sldLayoutId id="2147483673" r:id="rId7"/>
    <p:sldLayoutId id="2147483677" r:id="rId8"/>
    <p:sldLayoutId id="2147483671" r:id="rId9"/>
    <p:sldLayoutId id="2147483674" r:id="rId10"/>
    <p:sldLayoutId id="2147483675" r:id="rId11"/>
    <p:sldLayoutId id="2147483676" r:id="rId12"/>
    <p:sldLayoutId id="2147483678"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albu-legal.ro" TargetMode="External"/><Relationship Id="rId2" Type="http://schemas.openxmlformats.org/officeDocument/2006/relationships/hyperlink" Target="mailto:gabriel.albu@albu-legal.ro"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79820" y="2209800"/>
            <a:ext cx="10476180" cy="3182937"/>
          </a:xfrm>
        </p:spPr>
        <p:txBody>
          <a:bodyPr>
            <a:noAutofit/>
          </a:bodyPr>
          <a:lstStyle/>
          <a:p>
            <a:br>
              <a:rPr lang="en-GB" sz="4400" dirty="0">
                <a:latin typeface="Palatino Linotype"/>
                <a:cs typeface="Palatino Linotype"/>
              </a:rPr>
            </a:br>
            <a:br>
              <a:rPr lang="en-GB" sz="4400" dirty="0">
                <a:latin typeface="Palatino Linotype"/>
                <a:cs typeface="Palatino Linotype"/>
              </a:rPr>
            </a:br>
            <a:br>
              <a:rPr lang="en-GB" sz="4400" dirty="0">
                <a:latin typeface="Palatino Linotype"/>
                <a:cs typeface="Palatino Linotype"/>
              </a:rPr>
            </a:br>
            <a:r>
              <a:rPr lang="en-GB" sz="4400" dirty="0">
                <a:latin typeface="Palatino Linotype"/>
                <a:cs typeface="Palatino Linotype"/>
              </a:rPr>
              <a:t>PRACTICALITIES RELATED </a:t>
            </a:r>
            <a:br>
              <a:rPr lang="en-GB" sz="4400" dirty="0">
                <a:latin typeface="Palatino Linotype"/>
                <a:cs typeface="Palatino Linotype"/>
              </a:rPr>
            </a:br>
            <a:r>
              <a:rPr lang="en-GB" sz="4400" dirty="0">
                <a:latin typeface="Palatino Linotype"/>
                <a:cs typeface="Palatino Linotype"/>
              </a:rPr>
              <a:t>TO THE INTERACTIONS WITH CRIMINAL AUTHORITIES DURING INTERNAL INVESTIGATIONS</a:t>
            </a:r>
            <a:endParaRPr lang="en-US" sz="4400" dirty="0"/>
          </a:p>
        </p:txBody>
      </p:sp>
    </p:spTree>
    <p:extLst>
      <p:ext uri="{BB962C8B-B14F-4D97-AF65-F5344CB8AC3E}">
        <p14:creationId xmlns:p14="http://schemas.microsoft.com/office/powerpoint/2010/main" val="1582178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a:spLocks noGrp="1"/>
          </p:cNvSpPr>
          <p:nvPr>
            <p:ph type="title"/>
          </p:nvPr>
        </p:nvSpPr>
        <p:spPr>
          <a:xfrm>
            <a:off x="1117600" y="-228600"/>
            <a:ext cx="8534400" cy="2107914"/>
          </a:xfrm>
        </p:spPr>
        <p:txBody>
          <a:bodyPr/>
          <a:lstStyle/>
          <a:p>
            <a:r>
              <a:rPr lang="en-US" sz="4000" dirty="0">
                <a:latin typeface="Palatino Linotype"/>
                <a:cs typeface="Palatino Linotype"/>
              </a:rPr>
              <a:t>TOPICS OF DISCUSSION</a:t>
            </a:r>
          </a:p>
        </p:txBody>
      </p:sp>
      <p:sp>
        <p:nvSpPr>
          <p:cNvPr id="9" name="Title 1"/>
          <p:cNvSpPr txBox="1">
            <a:spLocks/>
          </p:cNvSpPr>
          <p:nvPr/>
        </p:nvSpPr>
        <p:spPr>
          <a:xfrm>
            <a:off x="2210219" y="3657600"/>
            <a:ext cx="7441781" cy="11430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sz="2200" dirty="0">
                <a:latin typeface="Palatino Linotype"/>
                <a:cs typeface="Palatino Linotype"/>
              </a:rPr>
              <a:t>Legal </a:t>
            </a:r>
            <a:r>
              <a:rPr lang="en-US" sz="2200" dirty="0">
                <a:latin typeface="Palatino Linotype"/>
                <a:cs typeface="Palatino Linotype"/>
              </a:rPr>
              <a:t>obligations to reveal/ provide information related to the object of the investigation, based on search warrants and requests to submit documents/ information; </a:t>
            </a:r>
          </a:p>
        </p:txBody>
      </p:sp>
      <p:sp>
        <p:nvSpPr>
          <p:cNvPr id="10" name="Title 1"/>
          <p:cNvSpPr txBox="1">
            <a:spLocks/>
          </p:cNvSpPr>
          <p:nvPr/>
        </p:nvSpPr>
        <p:spPr>
          <a:xfrm>
            <a:off x="2210219" y="5105400"/>
            <a:ext cx="7441781" cy="11430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sz="2200" dirty="0">
                <a:latin typeface="Palatino Linotype"/>
                <a:cs typeface="Palatino Linotype"/>
              </a:rPr>
              <a:t>Privacy </a:t>
            </a:r>
            <a:r>
              <a:rPr lang="en-US" sz="2200" dirty="0">
                <a:latin typeface="Palatino Linotype"/>
                <a:cs typeface="Palatino Linotype"/>
              </a:rPr>
              <a:t>issues in connection with devices (laptops, tablets, mobile phones) detained by the employees, containing information related to other matters/ clients of the company or confidential information, object to a search warrant; </a:t>
            </a:r>
          </a:p>
        </p:txBody>
      </p:sp>
      <p:sp>
        <p:nvSpPr>
          <p:cNvPr id="11" name="Title 1"/>
          <p:cNvSpPr txBox="1">
            <a:spLocks/>
          </p:cNvSpPr>
          <p:nvPr/>
        </p:nvSpPr>
        <p:spPr>
          <a:xfrm>
            <a:off x="2210219" y="6934200"/>
            <a:ext cx="7517981" cy="11430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sz="2200" dirty="0">
                <a:latin typeface="Palatino Linotype"/>
                <a:cs typeface="Palatino Linotype"/>
              </a:rPr>
              <a:t>Documenting </a:t>
            </a:r>
            <a:r>
              <a:rPr lang="en-US" sz="2200" dirty="0">
                <a:latin typeface="Palatino Linotype"/>
                <a:cs typeface="Palatino Linotype"/>
              </a:rPr>
              <a:t>an internal investigation and potential risks related to an external investigation, performed by public authorities, with respect to search procedures or requests to submit documents/ information.</a:t>
            </a:r>
          </a:p>
        </p:txBody>
      </p:sp>
      <p:pic>
        <p:nvPicPr>
          <p:cNvPr id="3" name="Picture Placeholder 2" descr="images.jpeg"/>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462" r="8462"/>
          <a:stretch>
            <a:fillRect/>
          </a:stretch>
        </p:blipFill>
        <p:spPr/>
      </p:pic>
    </p:spTree>
    <p:extLst>
      <p:ext uri="{BB962C8B-B14F-4D97-AF65-F5344CB8AC3E}">
        <p14:creationId xmlns:p14="http://schemas.microsoft.com/office/powerpoint/2010/main" val="2255788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1117600" y="2438401"/>
            <a:ext cx="14020800" cy="533400"/>
          </a:xfrm>
        </p:spPr>
        <p:txBody>
          <a:bodyPr/>
          <a:lstStyle/>
          <a:p>
            <a:r>
              <a:rPr lang="en-US" sz="4000" dirty="0">
                <a:latin typeface="Palatino Linotype"/>
                <a:cs typeface="Palatino Linotype"/>
              </a:rPr>
              <a:t>STANDARD PROCEDURES TO REQUEST INFORMATION</a:t>
            </a:r>
          </a:p>
        </p:txBody>
      </p:sp>
      <p:sp>
        <p:nvSpPr>
          <p:cNvPr id="16" name="Title 1"/>
          <p:cNvSpPr txBox="1">
            <a:spLocks/>
          </p:cNvSpPr>
          <p:nvPr/>
        </p:nvSpPr>
        <p:spPr>
          <a:xfrm>
            <a:off x="1096512" y="5181600"/>
            <a:ext cx="13737088" cy="5334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rgbClr val="025157"/>
                </a:solidFill>
                <a:latin typeface="+mj-lt"/>
                <a:ea typeface="+mj-ea"/>
                <a:cs typeface="+mj-cs"/>
              </a:defRPr>
            </a:lvl1pPr>
          </a:lstStyle>
          <a:p>
            <a:pPr marL="571500" indent="-571500">
              <a:buClr>
                <a:srgbClr val="025157"/>
              </a:buClr>
              <a:buFont typeface="Wingdings" panose="05000000000000000000" pitchFamily="2" charset="2"/>
              <a:buChar char="§"/>
            </a:pPr>
            <a:r>
              <a:rPr lang="ro-RO" sz="2800" dirty="0">
                <a:solidFill>
                  <a:srgbClr val="B67300"/>
                </a:solidFill>
                <a:latin typeface="Palatino Linotype"/>
                <a:cs typeface="Palatino Linotype"/>
              </a:rPr>
              <a:t>THE PROSECUTOR’S ORDINANCE TO SUBMIT WILLINGLY THE REQUESTED INFORMATION </a:t>
            </a:r>
          </a:p>
          <a:p>
            <a:pPr marL="571500" indent="-571500">
              <a:buClr>
                <a:srgbClr val="025157"/>
              </a:buClr>
              <a:buFont typeface="Arial" panose="020B0604020202020204" pitchFamily="34" charset="0"/>
              <a:buChar char="□"/>
            </a:pPr>
            <a:endParaRPr lang="en-US" sz="2800" dirty="0">
              <a:solidFill>
                <a:srgbClr val="B67300"/>
              </a:solidFill>
              <a:latin typeface="Palatino Linotype"/>
              <a:cs typeface="Palatino Linotype"/>
            </a:endParaRPr>
          </a:p>
        </p:txBody>
      </p:sp>
      <p:sp>
        <p:nvSpPr>
          <p:cNvPr id="17" name="Title 1"/>
          <p:cNvSpPr txBox="1">
            <a:spLocks/>
          </p:cNvSpPr>
          <p:nvPr/>
        </p:nvSpPr>
        <p:spPr>
          <a:xfrm>
            <a:off x="1117600" y="6359770"/>
            <a:ext cx="13106400" cy="141263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sz="2800" dirty="0">
                <a:latin typeface="Palatino Linotype"/>
                <a:cs typeface="Palatino Linotype"/>
              </a:rPr>
              <a:t>The most common procedure</a:t>
            </a:r>
          </a:p>
          <a:p>
            <a:r>
              <a:rPr lang="en-GB" sz="2800" dirty="0">
                <a:latin typeface="Palatino Linotype"/>
                <a:cs typeface="Palatino Linotype"/>
              </a:rPr>
              <a:t>The </a:t>
            </a:r>
            <a:r>
              <a:rPr lang="en-US" sz="2800" dirty="0">
                <a:latin typeface="Palatino Linotype"/>
                <a:cs typeface="Palatino Linotype"/>
              </a:rPr>
              <a:t>letter from the prosecutor/ police officers includes precisely the information needed and the relevant period of time</a:t>
            </a:r>
            <a:endParaRPr lang="en-GB" sz="2800" dirty="0">
              <a:latin typeface="Palatino Linotype"/>
              <a:cs typeface="Palatino Linotype"/>
            </a:endParaRPr>
          </a:p>
          <a:p>
            <a:r>
              <a:rPr lang="en-GB" sz="2800" dirty="0">
                <a:latin typeface="Palatino Linotype"/>
                <a:cs typeface="Palatino Linotype"/>
              </a:rPr>
              <a:t>No additional </a:t>
            </a:r>
            <a:r>
              <a:rPr lang="en-US" sz="2800" dirty="0">
                <a:latin typeface="Palatino Linotype"/>
                <a:cs typeface="Palatino Linotype"/>
              </a:rPr>
              <a:t>information is expected by the judicial authorities</a:t>
            </a:r>
          </a:p>
        </p:txBody>
      </p:sp>
      <p:pic>
        <p:nvPicPr>
          <p:cNvPr id="2" name="Picture Placeholder 1" descr="images.jpeg"/>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7062" b="37062"/>
          <a:stretch>
            <a:fillRect/>
          </a:stretch>
        </p:blipFill>
        <p:spPr/>
      </p:pic>
      <p:sp>
        <p:nvSpPr>
          <p:cNvPr id="9" name="Title 1"/>
          <p:cNvSpPr txBox="1">
            <a:spLocks/>
          </p:cNvSpPr>
          <p:nvPr/>
        </p:nvSpPr>
        <p:spPr>
          <a:xfrm>
            <a:off x="1117600" y="3200399"/>
            <a:ext cx="14020800" cy="15240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US" sz="2800" dirty="0">
                <a:solidFill>
                  <a:schemeClr val="accent2"/>
                </a:solidFill>
                <a:latin typeface="Palatino Linotype" panose="02040502050505030304" pitchFamily="18" charset="0"/>
              </a:rPr>
              <a:t>According to the national criminal law provisions there are three main procedures to gather information/ documents from a company. </a:t>
            </a:r>
            <a:endParaRPr lang="en-GB" sz="2800" dirty="0">
              <a:solidFill>
                <a:schemeClr val="accent2"/>
              </a:solidFill>
              <a:latin typeface="Palatino Linotype" panose="02040502050505030304" pitchFamily="18" charset="0"/>
            </a:endParaRPr>
          </a:p>
        </p:txBody>
      </p:sp>
    </p:spTree>
    <p:extLst>
      <p:ext uri="{BB962C8B-B14F-4D97-AF65-F5344CB8AC3E}">
        <p14:creationId xmlns:p14="http://schemas.microsoft.com/office/powerpoint/2010/main" val="3456044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txBox="1">
            <a:spLocks/>
          </p:cNvSpPr>
          <p:nvPr/>
        </p:nvSpPr>
        <p:spPr>
          <a:xfrm>
            <a:off x="1041400" y="3581400"/>
            <a:ext cx="14173200" cy="5334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rgbClr val="025157"/>
                </a:solidFill>
                <a:latin typeface="+mj-lt"/>
                <a:ea typeface="+mj-ea"/>
                <a:cs typeface="+mj-cs"/>
              </a:defRPr>
            </a:lvl1pPr>
          </a:lstStyle>
          <a:p>
            <a:pPr marL="571500" indent="-571500">
              <a:buClr>
                <a:srgbClr val="025157"/>
              </a:buClr>
              <a:buFont typeface="Wingdings" panose="05000000000000000000" pitchFamily="2" charset="2"/>
              <a:buChar char="§"/>
            </a:pPr>
            <a:r>
              <a:rPr lang="ro-RO" sz="2800" dirty="0">
                <a:solidFill>
                  <a:srgbClr val="B67300"/>
                </a:solidFill>
                <a:latin typeface="Palatino Linotype"/>
                <a:cs typeface="Palatino Linotype"/>
              </a:rPr>
              <a:t>THE PROSECUTOR’S ORDINANCE TO COLLECT DOCUMENTS OR INFORMATION</a:t>
            </a:r>
          </a:p>
          <a:p>
            <a:pPr marL="571500" indent="-571500">
              <a:buClr>
                <a:srgbClr val="025157"/>
              </a:buClr>
              <a:buFont typeface="Arial" panose="020B0604020202020204" pitchFamily="34" charset="0"/>
              <a:buChar char="□"/>
            </a:pPr>
            <a:endParaRPr lang="en-US" sz="2800" dirty="0">
              <a:solidFill>
                <a:srgbClr val="B67300"/>
              </a:solidFill>
              <a:latin typeface="Palatino Linotype"/>
              <a:cs typeface="Palatino Linotype"/>
            </a:endParaRPr>
          </a:p>
        </p:txBody>
      </p:sp>
      <p:sp>
        <p:nvSpPr>
          <p:cNvPr id="15" name="Title 1"/>
          <p:cNvSpPr txBox="1">
            <a:spLocks/>
          </p:cNvSpPr>
          <p:nvPr/>
        </p:nvSpPr>
        <p:spPr>
          <a:xfrm>
            <a:off x="1117600" y="4683370"/>
            <a:ext cx="14097000" cy="247943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sz="2800" dirty="0">
                <a:latin typeface="Palatino Linotype"/>
                <a:cs typeface="Palatino Linotype"/>
              </a:rPr>
              <a:t>Performed </a:t>
            </a:r>
            <a:r>
              <a:rPr lang="en-US" sz="2800" dirty="0">
                <a:latin typeface="Palatino Linotype"/>
                <a:cs typeface="Palatino Linotype"/>
              </a:rPr>
              <a:t>by the police officers, when the subject refuses to willingly submit the requested data</a:t>
            </a:r>
          </a:p>
          <a:p>
            <a:r>
              <a:rPr lang="en-US" sz="2800" dirty="0">
                <a:latin typeface="Palatino Linotype"/>
                <a:cs typeface="Palatino Linotype"/>
              </a:rPr>
              <a:t>Criticized as search warrants „in disguise”, very seldom seen in practice; </a:t>
            </a:r>
          </a:p>
          <a:p>
            <a:r>
              <a:rPr lang="en-US" sz="2800" dirty="0">
                <a:latin typeface="Palatino Linotype"/>
                <a:cs typeface="Palatino Linotype"/>
              </a:rPr>
              <a:t>The information information requested must be handed over immediately</a:t>
            </a:r>
          </a:p>
          <a:p>
            <a:r>
              <a:rPr lang="en-US" sz="2800" dirty="0">
                <a:latin typeface="Palatino Linotype"/>
                <a:cs typeface="Palatino Linotype"/>
              </a:rPr>
              <a:t>The object object of the procedure is precisely described</a:t>
            </a:r>
          </a:p>
          <a:p>
            <a:endParaRPr lang="en-US" sz="2800" dirty="0">
              <a:latin typeface="Palatino Linotype"/>
              <a:cs typeface="Palatino Linotype"/>
            </a:endParaRPr>
          </a:p>
          <a:p>
            <a:endParaRPr lang="en-US" sz="2800" dirty="0">
              <a:solidFill>
                <a:schemeClr val="tx1">
                  <a:lumMod val="75000"/>
                  <a:lumOff val="25000"/>
                </a:schemeClr>
              </a:solidFill>
              <a:latin typeface="Palatino Linotype"/>
              <a:cs typeface="Palatino Linotype"/>
            </a:endParaRPr>
          </a:p>
        </p:txBody>
      </p:sp>
      <p:pic>
        <p:nvPicPr>
          <p:cNvPr id="2" name="Picture Placeholder 1" descr="images.jpeg"/>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7062" b="37062"/>
          <a:stretch>
            <a:fillRect/>
          </a:stretch>
        </p:blipFill>
        <p:spPr/>
      </p:pic>
    </p:spTree>
    <p:extLst>
      <p:ext uri="{BB962C8B-B14F-4D97-AF65-F5344CB8AC3E}">
        <p14:creationId xmlns:p14="http://schemas.microsoft.com/office/powerpoint/2010/main" val="3456044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txBox="1">
            <a:spLocks/>
          </p:cNvSpPr>
          <p:nvPr/>
        </p:nvSpPr>
        <p:spPr>
          <a:xfrm>
            <a:off x="1041400" y="3581400"/>
            <a:ext cx="14173200" cy="5334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rgbClr val="025157"/>
                </a:solidFill>
                <a:latin typeface="+mj-lt"/>
                <a:ea typeface="+mj-ea"/>
                <a:cs typeface="+mj-cs"/>
              </a:defRPr>
            </a:lvl1pPr>
          </a:lstStyle>
          <a:p>
            <a:pPr marL="571500" indent="-571500">
              <a:buClr>
                <a:srgbClr val="025157"/>
              </a:buClr>
              <a:buFont typeface="Wingdings" panose="05000000000000000000" pitchFamily="2" charset="2"/>
              <a:buChar char="§"/>
            </a:pPr>
            <a:r>
              <a:rPr lang="ro-RO" sz="2800" dirty="0">
                <a:solidFill>
                  <a:srgbClr val="B67300"/>
                </a:solidFill>
                <a:latin typeface="Palatino Linotype"/>
                <a:cs typeface="Palatino Linotype"/>
              </a:rPr>
              <a:t>THE SEARCH WARRANTS</a:t>
            </a:r>
          </a:p>
          <a:p>
            <a:pPr marL="571500" indent="-571500">
              <a:buClr>
                <a:srgbClr val="025157"/>
              </a:buClr>
              <a:buFont typeface="Arial" panose="020B0604020202020204" pitchFamily="34" charset="0"/>
              <a:buChar char="□"/>
            </a:pPr>
            <a:endParaRPr lang="en-US" sz="2800" dirty="0">
              <a:solidFill>
                <a:srgbClr val="B67300"/>
              </a:solidFill>
              <a:latin typeface="Palatino Linotype"/>
              <a:cs typeface="Palatino Linotype"/>
            </a:endParaRPr>
          </a:p>
        </p:txBody>
      </p:sp>
      <p:sp>
        <p:nvSpPr>
          <p:cNvPr id="15" name="Title 1"/>
          <p:cNvSpPr txBox="1">
            <a:spLocks/>
          </p:cNvSpPr>
          <p:nvPr/>
        </p:nvSpPr>
        <p:spPr>
          <a:xfrm>
            <a:off x="1117600" y="4495800"/>
            <a:ext cx="14097000" cy="347003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sz="2800" dirty="0">
                <a:latin typeface="Palatino Linotype"/>
                <a:cs typeface="Palatino Linotype"/>
              </a:rPr>
              <a:t>Issued </a:t>
            </a:r>
            <a:r>
              <a:rPr lang="en-US" sz="2800" dirty="0">
                <a:latin typeface="Palatino Linotype"/>
                <a:cs typeface="Palatino Linotype"/>
              </a:rPr>
              <a:t>by the judge</a:t>
            </a:r>
            <a:endParaRPr lang="en-GB" sz="2800" dirty="0">
              <a:latin typeface="Palatino Linotype"/>
              <a:cs typeface="Palatino Linotype"/>
            </a:endParaRPr>
          </a:p>
          <a:p>
            <a:r>
              <a:rPr lang="en-US" sz="2800" dirty="0">
                <a:latin typeface="Palatino Linotype"/>
                <a:cs typeface="Palatino Linotype"/>
              </a:rPr>
              <a:t>Their object is oftentimes vague, inexactly expressed (e.g. all documentation regarding the relation between the company and client X)</a:t>
            </a:r>
          </a:p>
          <a:p>
            <a:r>
              <a:rPr lang="en-US" sz="2800" dirty="0">
                <a:latin typeface="Palatino Linotype"/>
                <a:cs typeface="Palatino Linotype"/>
              </a:rPr>
              <a:t>Sometimes the documentation collected exceeds the limits of the investigation, especially when the proceedings are being carried out by police officers delegated in the case for this purpose only</a:t>
            </a:r>
          </a:p>
          <a:p>
            <a:r>
              <a:rPr lang="en-US" sz="2800" dirty="0">
                <a:latin typeface="Palatino Linotype"/>
                <a:cs typeface="Palatino Linotype"/>
              </a:rPr>
              <a:t>Sometimes the envisaged period of time is not properly indicated or the police officers decide to collect information related to a wider period of time</a:t>
            </a:r>
          </a:p>
          <a:p>
            <a:endParaRPr lang="en-US" sz="2800" dirty="0">
              <a:latin typeface="Palatino Linotype"/>
              <a:cs typeface="Palatino Linotype"/>
            </a:endParaRPr>
          </a:p>
          <a:p>
            <a:endParaRPr lang="en-US" sz="2800" dirty="0">
              <a:solidFill>
                <a:schemeClr val="tx1">
                  <a:lumMod val="75000"/>
                  <a:lumOff val="25000"/>
                </a:schemeClr>
              </a:solidFill>
              <a:latin typeface="Palatino Linotype"/>
              <a:cs typeface="Palatino Linotype"/>
            </a:endParaRPr>
          </a:p>
        </p:txBody>
      </p:sp>
      <p:pic>
        <p:nvPicPr>
          <p:cNvPr id="2" name="Picture Placeholder 1" descr="images.jpeg"/>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7062" b="37062"/>
          <a:stretch>
            <a:fillRect/>
          </a:stretch>
        </p:blipFill>
        <p:spPr/>
      </p:pic>
    </p:spTree>
    <p:extLst>
      <p:ext uri="{BB962C8B-B14F-4D97-AF65-F5344CB8AC3E}">
        <p14:creationId xmlns:p14="http://schemas.microsoft.com/office/powerpoint/2010/main" val="1788658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685800"/>
            <a:ext cx="10134600" cy="533400"/>
          </a:xfrm>
        </p:spPr>
        <p:txBody>
          <a:bodyPr/>
          <a:lstStyle/>
          <a:p>
            <a:r>
              <a:rPr lang="en-US" sz="4000" dirty="0">
                <a:latin typeface="Palatino Linotype"/>
                <a:cs typeface="Palatino Linotype"/>
              </a:rPr>
              <a:t>COLLECTING IT DEVICES BELONGING TO THE COMPANY</a:t>
            </a:r>
          </a:p>
        </p:txBody>
      </p:sp>
      <p:pic>
        <p:nvPicPr>
          <p:cNvPr id="6" name="Picture Placeholder 5" descr="1_kSoIjiO9n1fH2vhIbg_meg.jpeg"/>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t="6910" b="6910"/>
          <a:stretch>
            <a:fillRect/>
          </a:stretch>
        </p:blipFill>
        <p:spPr/>
      </p:pic>
      <p:pic>
        <p:nvPicPr>
          <p:cNvPr id="9" name="Picture Placeholder 8" descr="iot.jpeg"/>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9315" r="9315"/>
          <a:stretch>
            <a:fillRect/>
          </a:stretch>
        </p:blipFill>
        <p:spPr/>
      </p:pic>
      <p:sp>
        <p:nvSpPr>
          <p:cNvPr id="4" name="Title 1"/>
          <p:cNvSpPr txBox="1">
            <a:spLocks/>
          </p:cNvSpPr>
          <p:nvPr/>
        </p:nvSpPr>
        <p:spPr>
          <a:xfrm>
            <a:off x="508000" y="1295399"/>
            <a:ext cx="15087600" cy="15240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algn="just"/>
            <a:r>
              <a:rPr lang="en-US" sz="2600" dirty="0"/>
              <a:t>Although the investigation may target the actions of one particular individual, other devices might be collected as well, when believed to contain relevant information </a:t>
            </a:r>
            <a:endParaRPr lang="en-US" sz="2600" dirty="0">
              <a:solidFill>
                <a:schemeClr val="tx1">
                  <a:lumMod val="75000"/>
                  <a:lumOff val="25000"/>
                </a:schemeClr>
              </a:solidFill>
            </a:endParaRPr>
          </a:p>
        </p:txBody>
      </p:sp>
      <p:sp>
        <p:nvSpPr>
          <p:cNvPr id="15" name="Title 1"/>
          <p:cNvSpPr txBox="1">
            <a:spLocks/>
          </p:cNvSpPr>
          <p:nvPr/>
        </p:nvSpPr>
        <p:spPr>
          <a:xfrm>
            <a:off x="1574800" y="5562600"/>
            <a:ext cx="3733800" cy="33528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algn="just"/>
            <a:r>
              <a:rPr lang="en-US" sz="1900" dirty="0">
                <a:latin typeface="Palatino Linotype"/>
                <a:cs typeface="Palatino Linotype"/>
              </a:rPr>
              <a:t>The individual who used the collected items may be present, although this right it is not expressly provided by the law; The only attorneys who have the right to attend the IT search are the attorneys of the suspects/defendants in the case, as opposed to the home search when the searched individual/entity have the right to an attorney</a:t>
            </a:r>
            <a:endParaRPr lang="en-US" sz="1900" dirty="0">
              <a:solidFill>
                <a:schemeClr val="tx1">
                  <a:lumMod val="75000"/>
                  <a:lumOff val="25000"/>
                </a:schemeClr>
              </a:solidFill>
              <a:latin typeface="Palatino Linotype"/>
              <a:cs typeface="Palatino Linotype"/>
            </a:endParaRPr>
          </a:p>
        </p:txBody>
      </p:sp>
      <p:sp>
        <p:nvSpPr>
          <p:cNvPr id="10" name="Title 1"/>
          <p:cNvSpPr txBox="1">
            <a:spLocks/>
          </p:cNvSpPr>
          <p:nvPr/>
        </p:nvSpPr>
        <p:spPr>
          <a:xfrm>
            <a:off x="5918200" y="5562600"/>
            <a:ext cx="3733800" cy="33528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algn="just"/>
            <a:r>
              <a:rPr lang="en-US" sz="1900" dirty="0">
                <a:latin typeface="Palatino Linotype"/>
                <a:cs typeface="Palatino Linotype"/>
              </a:rPr>
              <a:t>The entire information stockpiled on the device is exposed to the search. The IT search entails copying the entire information from the devices to external storage devices and afterwards searching the relevant information using key-words on their own devices. Usually the concerned parties/attorneys assist during the copying procedure, not on the search itself</a:t>
            </a:r>
            <a:endParaRPr lang="en-US" sz="1900" dirty="0">
              <a:solidFill>
                <a:schemeClr val="tx1">
                  <a:lumMod val="75000"/>
                  <a:lumOff val="25000"/>
                </a:schemeClr>
              </a:solidFill>
              <a:latin typeface="Palatino Linotype"/>
              <a:cs typeface="Palatino Linotype"/>
            </a:endParaRPr>
          </a:p>
        </p:txBody>
      </p:sp>
      <p:sp>
        <p:nvSpPr>
          <p:cNvPr id="11" name="Title 1"/>
          <p:cNvSpPr txBox="1">
            <a:spLocks/>
          </p:cNvSpPr>
          <p:nvPr/>
        </p:nvSpPr>
        <p:spPr>
          <a:xfrm>
            <a:off x="10337800" y="5486400"/>
            <a:ext cx="3733800" cy="34290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algn="just"/>
            <a:r>
              <a:rPr lang="en-US" sz="1900" dirty="0">
                <a:latin typeface="Palatino Linotype"/>
                <a:cs typeface="Palatino Linotype"/>
              </a:rPr>
              <a:t>There is no control of the interested party over the search itself. The concerned parties have no say in choosing the key words, the prosecutor may choose whatever terms considered relevant for the case, oftentimes the chosen keywords are not disclosed in the documents related to the search procedure</a:t>
            </a:r>
            <a:endParaRPr lang="en-US" sz="1900" dirty="0">
              <a:solidFill>
                <a:schemeClr val="tx1">
                  <a:lumMod val="75000"/>
                  <a:lumOff val="25000"/>
                </a:schemeClr>
              </a:solidFill>
              <a:latin typeface="Palatino Linotype"/>
              <a:cs typeface="Palatino Linotype"/>
            </a:endParaRPr>
          </a:p>
        </p:txBody>
      </p:sp>
      <p:pic>
        <p:nvPicPr>
          <p:cNvPr id="8" name="Picture Placeholder 7" descr="images.jpeg"/>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4241" r="4241"/>
          <a:stretch>
            <a:fillRect/>
          </a:stretch>
        </p:blipFill>
        <p:spPr/>
      </p:pic>
    </p:spTree>
    <p:extLst>
      <p:ext uri="{BB962C8B-B14F-4D97-AF65-F5344CB8AC3E}">
        <p14:creationId xmlns:p14="http://schemas.microsoft.com/office/powerpoint/2010/main" val="275472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res_4012739_connected_devices[q_75.jpeg"/>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3395" b="3395"/>
          <a:stretch>
            <a:fillRect/>
          </a:stretch>
        </p:blipFill>
        <p:spPr/>
      </p:pic>
      <p:pic>
        <p:nvPicPr>
          <p:cNvPr id="5" name="Picture Placeholder 4" descr="featured-article.jpeg"/>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8735" b="8735"/>
          <a:stretch>
            <a:fillRect/>
          </a:stretch>
        </p:blipFill>
        <p:spPr/>
      </p:pic>
      <p:sp>
        <p:nvSpPr>
          <p:cNvPr id="14" name="Title 1"/>
          <p:cNvSpPr txBox="1">
            <a:spLocks/>
          </p:cNvSpPr>
          <p:nvPr/>
        </p:nvSpPr>
        <p:spPr>
          <a:xfrm>
            <a:off x="508000" y="5584373"/>
            <a:ext cx="3429000" cy="435428"/>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algn="ctr"/>
            <a:r>
              <a:rPr lang="en-US" sz="2800" b="1">
                <a:solidFill>
                  <a:schemeClr val="bg1"/>
                </a:solidFill>
              </a:rPr>
              <a:t>SERVICE</a:t>
            </a:r>
            <a:r>
              <a:rPr lang="ro-RO" sz="2800" b="1">
                <a:solidFill>
                  <a:schemeClr val="bg1"/>
                </a:solidFill>
              </a:rPr>
              <a:t> 1</a:t>
            </a:r>
            <a:endParaRPr lang="en-US" sz="2800" b="1">
              <a:solidFill>
                <a:schemeClr val="bg1"/>
              </a:solidFill>
            </a:endParaRPr>
          </a:p>
        </p:txBody>
      </p:sp>
      <p:sp>
        <p:nvSpPr>
          <p:cNvPr id="16" name="Title 1"/>
          <p:cNvSpPr txBox="1">
            <a:spLocks/>
          </p:cNvSpPr>
          <p:nvPr/>
        </p:nvSpPr>
        <p:spPr>
          <a:xfrm>
            <a:off x="4394200" y="5584373"/>
            <a:ext cx="3429000" cy="435428"/>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algn="ctr"/>
            <a:r>
              <a:rPr lang="en-US" sz="2800" b="1">
                <a:solidFill>
                  <a:schemeClr val="bg1"/>
                </a:solidFill>
              </a:rPr>
              <a:t>SERVICE</a:t>
            </a:r>
            <a:r>
              <a:rPr lang="ro-RO" sz="2800" b="1">
                <a:solidFill>
                  <a:schemeClr val="bg1"/>
                </a:solidFill>
              </a:rPr>
              <a:t> </a:t>
            </a:r>
            <a:r>
              <a:rPr lang="en-US" sz="2800" b="1">
                <a:solidFill>
                  <a:schemeClr val="bg1"/>
                </a:solidFill>
              </a:rPr>
              <a:t>2</a:t>
            </a:r>
          </a:p>
        </p:txBody>
      </p:sp>
      <p:sp>
        <p:nvSpPr>
          <p:cNvPr id="18" name="Title 1"/>
          <p:cNvSpPr txBox="1">
            <a:spLocks/>
          </p:cNvSpPr>
          <p:nvPr/>
        </p:nvSpPr>
        <p:spPr>
          <a:xfrm>
            <a:off x="8280400" y="5584373"/>
            <a:ext cx="3429000" cy="435428"/>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algn="ctr"/>
            <a:r>
              <a:rPr lang="en-US" sz="2800" b="1">
                <a:solidFill>
                  <a:schemeClr val="bg1"/>
                </a:solidFill>
              </a:rPr>
              <a:t>SERVICE</a:t>
            </a:r>
            <a:r>
              <a:rPr lang="ro-RO" sz="2800" b="1">
                <a:solidFill>
                  <a:schemeClr val="bg1"/>
                </a:solidFill>
              </a:rPr>
              <a:t> </a:t>
            </a:r>
            <a:r>
              <a:rPr lang="en-US" sz="2800" b="1">
                <a:solidFill>
                  <a:schemeClr val="bg1"/>
                </a:solidFill>
              </a:rPr>
              <a:t>3</a:t>
            </a:r>
          </a:p>
        </p:txBody>
      </p:sp>
      <p:sp>
        <p:nvSpPr>
          <p:cNvPr id="20" name="Title 1"/>
          <p:cNvSpPr txBox="1">
            <a:spLocks/>
          </p:cNvSpPr>
          <p:nvPr/>
        </p:nvSpPr>
        <p:spPr>
          <a:xfrm>
            <a:off x="12124871" y="5584373"/>
            <a:ext cx="3429000" cy="435428"/>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algn="ctr"/>
            <a:r>
              <a:rPr lang="en-US" sz="2800" b="1">
                <a:solidFill>
                  <a:schemeClr val="bg1"/>
                </a:solidFill>
              </a:rPr>
              <a:t>SERVICE</a:t>
            </a:r>
            <a:r>
              <a:rPr lang="ro-RO" sz="2800" b="1">
                <a:solidFill>
                  <a:schemeClr val="bg1"/>
                </a:solidFill>
              </a:rPr>
              <a:t> </a:t>
            </a:r>
            <a:r>
              <a:rPr lang="en-US" sz="2800" b="1">
                <a:solidFill>
                  <a:schemeClr val="bg1"/>
                </a:solidFill>
              </a:rPr>
              <a:t>4</a:t>
            </a:r>
          </a:p>
        </p:txBody>
      </p:sp>
      <p:sp>
        <p:nvSpPr>
          <p:cNvPr id="10" name="Title 1"/>
          <p:cNvSpPr>
            <a:spLocks noGrp="1"/>
          </p:cNvSpPr>
          <p:nvPr>
            <p:ph type="title"/>
          </p:nvPr>
        </p:nvSpPr>
        <p:spPr>
          <a:xfrm>
            <a:off x="508000" y="685800"/>
            <a:ext cx="10134600" cy="533400"/>
          </a:xfrm>
        </p:spPr>
        <p:txBody>
          <a:bodyPr/>
          <a:lstStyle/>
          <a:p>
            <a:r>
              <a:rPr lang="en-US" sz="4000" dirty="0">
                <a:latin typeface="Palatino Linotype"/>
                <a:cs typeface="Palatino Linotype"/>
              </a:rPr>
              <a:t>COLLECTING IT DEVICES BELONGING TO THE COMPANY</a:t>
            </a:r>
          </a:p>
        </p:txBody>
      </p:sp>
      <p:sp>
        <p:nvSpPr>
          <p:cNvPr id="11" name="Title 1"/>
          <p:cNvSpPr txBox="1">
            <a:spLocks/>
          </p:cNvSpPr>
          <p:nvPr/>
        </p:nvSpPr>
        <p:spPr>
          <a:xfrm>
            <a:off x="4241800" y="5715000"/>
            <a:ext cx="3733800" cy="33528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algn="just"/>
            <a:r>
              <a:rPr lang="en-US" sz="1900" dirty="0">
                <a:latin typeface="Palatino Linotype"/>
                <a:cs typeface="Palatino Linotype"/>
              </a:rPr>
              <a:t>Should the search require the access of other IT systems located on the collected devices, the prosecutor may obtain from the judge the extension of the search warrant to those systems</a:t>
            </a:r>
            <a:endParaRPr lang="en-US" sz="1900" dirty="0">
              <a:solidFill>
                <a:schemeClr val="tx1">
                  <a:lumMod val="75000"/>
                  <a:lumOff val="25000"/>
                </a:schemeClr>
              </a:solidFill>
              <a:latin typeface="Palatino Linotype"/>
              <a:cs typeface="Palatino Linotype"/>
            </a:endParaRPr>
          </a:p>
        </p:txBody>
      </p:sp>
      <p:sp>
        <p:nvSpPr>
          <p:cNvPr id="12" name="Title 1"/>
          <p:cNvSpPr txBox="1">
            <a:spLocks/>
          </p:cNvSpPr>
          <p:nvPr/>
        </p:nvSpPr>
        <p:spPr>
          <a:xfrm>
            <a:off x="8128000" y="5715000"/>
            <a:ext cx="3733800" cy="33528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algn="just"/>
            <a:r>
              <a:rPr lang="en-US" sz="1900" dirty="0">
                <a:latin typeface="Palatino Linotype"/>
                <a:cs typeface="Palatino Linotype"/>
              </a:rPr>
              <a:t>Any objections with respect to the procedure can be included in the IT search minutes and discussed before a judge at a (far) later date, during the preliminary chamber. There are no immediate nor substantial remedies</a:t>
            </a:r>
            <a:endParaRPr lang="en-US" sz="1900" dirty="0">
              <a:solidFill>
                <a:schemeClr val="tx1">
                  <a:lumMod val="75000"/>
                  <a:lumOff val="25000"/>
                </a:schemeClr>
              </a:solidFill>
              <a:latin typeface="Palatino Linotype"/>
              <a:cs typeface="Palatino Linotype"/>
            </a:endParaRPr>
          </a:p>
        </p:txBody>
      </p:sp>
    </p:spTree>
    <p:extLst>
      <p:ext uri="{BB962C8B-B14F-4D97-AF65-F5344CB8AC3E}">
        <p14:creationId xmlns:p14="http://schemas.microsoft.com/office/powerpoint/2010/main" val="2210256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6908800" cy="2286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Placeholder 2" descr="image.jpeg"/>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6250" b="16250"/>
          <a:stretch>
            <a:fillRect/>
          </a:stretch>
        </p:blipFill>
        <p:spPr/>
      </p:pic>
      <p:sp>
        <p:nvSpPr>
          <p:cNvPr id="11" name="Rectangle 10"/>
          <p:cNvSpPr/>
          <p:nvPr/>
        </p:nvSpPr>
        <p:spPr>
          <a:xfrm>
            <a:off x="0" y="2971800"/>
            <a:ext cx="6070600" cy="1447800"/>
          </a:xfrm>
          <a:prstGeom prst="rect">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070600" y="3962400"/>
            <a:ext cx="8458200" cy="457200"/>
          </a:xfrm>
          <a:prstGeom prst="rect">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txBox="1">
            <a:spLocks/>
          </p:cNvSpPr>
          <p:nvPr/>
        </p:nvSpPr>
        <p:spPr>
          <a:xfrm>
            <a:off x="475762" y="3570515"/>
            <a:ext cx="5213838" cy="609599"/>
          </a:xfrm>
          <a:prstGeom prst="rect">
            <a:avLst/>
          </a:prstGeom>
        </p:spPr>
        <p:txBody>
          <a:bodyPr>
            <a:noAutofit/>
          </a:bodyPr>
          <a:lstStyle>
            <a:lvl1pPr algn="ctr" defTabSz="914400" rtl="0" eaLnBrk="1" latinLnBrk="0" hangingPunct="1">
              <a:lnSpc>
                <a:spcPct val="90000"/>
              </a:lnSpc>
              <a:spcBef>
                <a:spcPct val="0"/>
              </a:spcBef>
              <a:buNone/>
              <a:defRPr sz="4400" b="1" kern="1200">
                <a:solidFill>
                  <a:schemeClr val="accent3"/>
                </a:solidFill>
                <a:latin typeface="+mj-lt"/>
                <a:ea typeface="+mj-ea"/>
                <a:cs typeface="+mj-cs"/>
              </a:defRPr>
            </a:lvl1pPr>
          </a:lstStyle>
          <a:p>
            <a:pPr algn="l"/>
            <a:r>
              <a:rPr lang="en-US" sz="4000" dirty="0">
                <a:solidFill>
                  <a:schemeClr val="bg1"/>
                </a:solidFill>
                <a:latin typeface="Palatino Linotype"/>
                <a:cs typeface="Palatino Linotype"/>
              </a:rPr>
              <a:t>POTENTIAL RISKS</a:t>
            </a:r>
          </a:p>
        </p:txBody>
      </p:sp>
      <p:sp>
        <p:nvSpPr>
          <p:cNvPr id="8" name="Title 1"/>
          <p:cNvSpPr txBox="1">
            <a:spLocks/>
          </p:cNvSpPr>
          <p:nvPr/>
        </p:nvSpPr>
        <p:spPr>
          <a:xfrm>
            <a:off x="475762" y="4572000"/>
            <a:ext cx="13595838" cy="4876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marL="342900" indent="-342900">
              <a:buFont typeface="Wingdings" pitchFamily="2" charset="2"/>
              <a:buChar char="§"/>
            </a:pPr>
            <a:endParaRPr lang="en-GB" sz="2800" dirty="0">
              <a:latin typeface="Palatino Linotype"/>
              <a:cs typeface="Palatino Linotype"/>
            </a:endParaRPr>
          </a:p>
          <a:p>
            <a:r>
              <a:rPr lang="en-GB" sz="2600" dirty="0">
                <a:latin typeface="Palatino Linotype"/>
                <a:cs typeface="Palatino Linotype"/>
              </a:rPr>
              <a:t>RELATED TO DOCUMENTING THE INTERNAL INVESTIGATION</a:t>
            </a:r>
          </a:p>
          <a:p>
            <a:endParaRPr lang="en-GB" sz="2600" dirty="0">
              <a:latin typeface="Palatino Linotype"/>
              <a:cs typeface="Palatino Linotype"/>
            </a:endParaRPr>
          </a:p>
          <a:p>
            <a:pPr marL="342900" indent="-342900">
              <a:buFont typeface="Wingdings" pitchFamily="2" charset="2"/>
              <a:buChar char="§"/>
            </a:pPr>
            <a:r>
              <a:rPr lang="en-GB" sz="2600" dirty="0">
                <a:latin typeface="Palatino Linotype"/>
                <a:cs typeface="Palatino Linotype"/>
              </a:rPr>
              <a:t>The </a:t>
            </a:r>
            <a:r>
              <a:rPr lang="en-US" sz="2600" dirty="0">
                <a:latin typeface="Palatino Linotype"/>
                <a:cs typeface="Palatino Linotype"/>
              </a:rPr>
              <a:t>internal investigation reports, statements gathered by the employees, expert opinions, any type of analysis </a:t>
            </a:r>
          </a:p>
          <a:p>
            <a:endParaRPr lang="en-US" sz="2600" dirty="0">
              <a:latin typeface="Palatino Linotype"/>
              <a:cs typeface="Palatino Linotype"/>
            </a:endParaRPr>
          </a:p>
          <a:p>
            <a:pPr marL="342900" indent="-342900">
              <a:buFont typeface="Wingdings" pitchFamily="2" charset="2"/>
              <a:buChar char="§"/>
            </a:pPr>
            <a:r>
              <a:rPr lang="en-US" sz="2600" dirty="0">
                <a:latin typeface="Palatino Linotype"/>
                <a:cs typeface="Palatino Linotype"/>
              </a:rPr>
              <a:t>Can become evidence in the criminal file, collected during the aforementioned procedures (as documentation or information stocked on the devices collected)</a:t>
            </a:r>
          </a:p>
          <a:p>
            <a:pPr marL="342900" indent="-342900">
              <a:buFont typeface="Wingdings" pitchFamily="2" charset="2"/>
              <a:buChar char="§"/>
            </a:pPr>
            <a:endParaRPr lang="x-none" sz="2600" dirty="0">
              <a:latin typeface="Palatino Linotype"/>
              <a:cs typeface="Palatino Linotype"/>
            </a:endParaRPr>
          </a:p>
          <a:p>
            <a:pPr marL="342900" indent="-342900">
              <a:buFont typeface="Wingdings" pitchFamily="2" charset="2"/>
              <a:buChar char="§"/>
            </a:pPr>
            <a:r>
              <a:rPr lang="en-GB" sz="2600" dirty="0">
                <a:latin typeface="Palatino Linotype"/>
                <a:cs typeface="Palatino Linotype"/>
              </a:rPr>
              <a:t>When </a:t>
            </a:r>
            <a:r>
              <a:rPr lang="en-US" sz="2600" dirty="0">
                <a:latin typeface="Palatino Linotype"/>
                <a:cs typeface="Palatino Linotype"/>
              </a:rPr>
              <a:t>an outside investigation has been commenced it might be in the Company’s interest to involve a minimum number of personnel, especially when the investigation focuses on conduct that potentially implicates corporate management</a:t>
            </a:r>
            <a:endParaRPr lang="en-US" sz="2600" dirty="0">
              <a:solidFill>
                <a:schemeClr val="tx1">
                  <a:lumMod val="75000"/>
                  <a:lumOff val="25000"/>
                </a:schemeClr>
              </a:solidFill>
              <a:latin typeface="Palatino Linotype"/>
              <a:cs typeface="Palatino Linotype"/>
            </a:endParaRPr>
          </a:p>
          <a:p>
            <a:pPr algn="just"/>
            <a:endParaRPr lang="en-US" sz="2800" dirty="0">
              <a:solidFill>
                <a:schemeClr val="tx1">
                  <a:lumMod val="75000"/>
                  <a:lumOff val="25000"/>
                </a:schemeClr>
              </a:solidFill>
              <a:latin typeface="Palatino Linotype"/>
              <a:cs typeface="Palatino Linotype"/>
            </a:endParaRPr>
          </a:p>
          <a:p>
            <a:pPr algn="just"/>
            <a:endParaRPr lang="en-US" sz="2800" dirty="0">
              <a:solidFill>
                <a:schemeClr val="tx1">
                  <a:lumMod val="75000"/>
                  <a:lumOff val="25000"/>
                </a:schemeClr>
              </a:solidFill>
              <a:latin typeface="Palatino Linotype"/>
              <a:cs typeface="Palatino Linotype"/>
            </a:endParaRPr>
          </a:p>
        </p:txBody>
      </p:sp>
    </p:spTree>
    <p:extLst>
      <p:ext uri="{BB962C8B-B14F-4D97-AF65-F5344CB8AC3E}">
        <p14:creationId xmlns:p14="http://schemas.microsoft.com/office/powerpoint/2010/main" val="754436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6908800" cy="2286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Placeholder 2" descr="image.jpeg"/>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6250" b="16250"/>
          <a:stretch>
            <a:fillRect/>
          </a:stretch>
        </p:blipFill>
        <p:spPr/>
      </p:pic>
      <p:sp>
        <p:nvSpPr>
          <p:cNvPr id="11" name="Rectangle 10"/>
          <p:cNvSpPr/>
          <p:nvPr/>
        </p:nvSpPr>
        <p:spPr>
          <a:xfrm>
            <a:off x="0" y="2971800"/>
            <a:ext cx="6070600" cy="1447800"/>
          </a:xfrm>
          <a:prstGeom prst="rect">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070600" y="3962400"/>
            <a:ext cx="8458200" cy="457200"/>
          </a:xfrm>
          <a:prstGeom prst="rect">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txBox="1">
            <a:spLocks/>
          </p:cNvSpPr>
          <p:nvPr/>
        </p:nvSpPr>
        <p:spPr>
          <a:xfrm>
            <a:off x="475762" y="3570515"/>
            <a:ext cx="5213838" cy="609599"/>
          </a:xfrm>
          <a:prstGeom prst="rect">
            <a:avLst/>
          </a:prstGeom>
        </p:spPr>
        <p:txBody>
          <a:bodyPr>
            <a:noAutofit/>
          </a:bodyPr>
          <a:lstStyle>
            <a:lvl1pPr algn="ctr" defTabSz="914400" rtl="0" eaLnBrk="1" latinLnBrk="0" hangingPunct="1">
              <a:lnSpc>
                <a:spcPct val="90000"/>
              </a:lnSpc>
              <a:spcBef>
                <a:spcPct val="0"/>
              </a:spcBef>
              <a:buNone/>
              <a:defRPr sz="4400" b="1" kern="1200">
                <a:solidFill>
                  <a:schemeClr val="accent3"/>
                </a:solidFill>
                <a:latin typeface="+mj-lt"/>
                <a:ea typeface="+mj-ea"/>
                <a:cs typeface="+mj-cs"/>
              </a:defRPr>
            </a:lvl1pPr>
          </a:lstStyle>
          <a:p>
            <a:pPr algn="l"/>
            <a:r>
              <a:rPr lang="en-US" sz="4000" dirty="0">
                <a:solidFill>
                  <a:schemeClr val="bg1"/>
                </a:solidFill>
                <a:latin typeface="Palatino Linotype"/>
                <a:cs typeface="Palatino Linotype"/>
              </a:rPr>
              <a:t>POTENTIAL RISKS</a:t>
            </a:r>
          </a:p>
        </p:txBody>
      </p:sp>
      <p:sp>
        <p:nvSpPr>
          <p:cNvPr id="8" name="Title 1"/>
          <p:cNvSpPr txBox="1">
            <a:spLocks/>
          </p:cNvSpPr>
          <p:nvPr/>
        </p:nvSpPr>
        <p:spPr>
          <a:xfrm>
            <a:off x="475762" y="4800600"/>
            <a:ext cx="13595838" cy="4876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marL="342900" indent="-342900">
              <a:buFont typeface="Wingdings" pitchFamily="2" charset="2"/>
              <a:buChar char="§"/>
            </a:pPr>
            <a:endParaRPr lang="en-GB" sz="2800" dirty="0">
              <a:latin typeface="Palatino Linotype"/>
              <a:cs typeface="Palatino Linotype"/>
            </a:endParaRPr>
          </a:p>
          <a:p>
            <a:r>
              <a:rPr lang="en-GB" sz="2600" dirty="0">
                <a:latin typeface="Palatino Linotype"/>
                <a:cs typeface="Palatino Linotype"/>
              </a:rPr>
              <a:t>RELATED TO DOCUMENTING THE INTERNAL INVESTIGATION</a:t>
            </a:r>
          </a:p>
          <a:p>
            <a:endParaRPr lang="en-GB" sz="2600" dirty="0">
              <a:latin typeface="Palatino Linotype"/>
              <a:cs typeface="Palatino Linotype"/>
            </a:endParaRPr>
          </a:p>
          <a:p>
            <a:pPr marL="342900" indent="-342900">
              <a:buFont typeface="Wingdings" pitchFamily="2" charset="2"/>
              <a:buChar char="§"/>
            </a:pPr>
            <a:r>
              <a:rPr lang="en-GB" sz="2600" dirty="0">
                <a:latin typeface="Palatino Linotype"/>
                <a:cs typeface="Palatino Linotype"/>
              </a:rPr>
              <a:t>The </a:t>
            </a:r>
            <a:r>
              <a:rPr lang="en-US" sz="2600" dirty="0">
                <a:latin typeface="Palatino Linotype"/>
                <a:cs typeface="Palatino Linotype"/>
              </a:rPr>
              <a:t>attorney-client privilege may offer protection to all the activities correlated to the internal investigation, should the activity itself is performed by an attorney or carried out in the presence of an attorney (e.g. discussions with an expert, interviewing the company’s employees, drafting reports)</a:t>
            </a:r>
          </a:p>
          <a:p>
            <a:pPr marL="342900" indent="-342900">
              <a:buFont typeface="Wingdings" pitchFamily="2" charset="2"/>
              <a:buChar char="§"/>
            </a:pPr>
            <a:endParaRPr lang="en-US" sz="2600" dirty="0">
              <a:latin typeface="Palatino Linotype"/>
              <a:cs typeface="Palatino Linotype"/>
            </a:endParaRPr>
          </a:p>
          <a:p>
            <a:pPr marL="342900" indent="-342900">
              <a:buFont typeface="Wingdings" pitchFamily="2" charset="2"/>
              <a:buChar char="§"/>
            </a:pPr>
            <a:r>
              <a:rPr lang="en-US" sz="2600" dirty="0">
                <a:latin typeface="Palatino Linotype"/>
                <a:cs typeface="Palatino Linotype"/>
              </a:rPr>
              <a:t>There is no determined “cooperation credit” provided by the law for the benefit of the companies, therefore there is no guarantee regarding reduced civil damages and criminal penalties for the company that voluntarily discloses misconduct that was previously unknown to the government</a:t>
            </a:r>
          </a:p>
          <a:p>
            <a:pPr marL="342900" indent="-342900">
              <a:buFont typeface="Wingdings" pitchFamily="2" charset="2"/>
              <a:buChar char="§"/>
            </a:pPr>
            <a:endParaRPr lang="x-none" sz="2800" dirty="0">
              <a:latin typeface="Palatino Linotype"/>
              <a:cs typeface="Palatino Linotype"/>
            </a:endParaRPr>
          </a:p>
          <a:p>
            <a:pPr algn="just"/>
            <a:endParaRPr lang="en-US" sz="2800" dirty="0">
              <a:solidFill>
                <a:schemeClr val="tx1">
                  <a:lumMod val="75000"/>
                  <a:lumOff val="25000"/>
                </a:schemeClr>
              </a:solidFill>
              <a:latin typeface="Palatino Linotype"/>
              <a:cs typeface="Palatino Linotype"/>
            </a:endParaRPr>
          </a:p>
          <a:p>
            <a:pPr algn="just"/>
            <a:endParaRPr lang="en-US" sz="2800" dirty="0">
              <a:solidFill>
                <a:schemeClr val="tx1">
                  <a:lumMod val="75000"/>
                  <a:lumOff val="25000"/>
                </a:schemeClr>
              </a:solidFill>
              <a:latin typeface="Palatino Linotype"/>
              <a:cs typeface="Palatino Linotype"/>
            </a:endParaRPr>
          </a:p>
        </p:txBody>
      </p:sp>
    </p:spTree>
    <p:extLst>
      <p:ext uri="{BB962C8B-B14F-4D97-AF65-F5344CB8AC3E}">
        <p14:creationId xmlns:p14="http://schemas.microsoft.com/office/powerpoint/2010/main" val="1550168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6908800" cy="2286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Placeholder 2" descr="image.jpeg"/>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6250" b="16250"/>
          <a:stretch>
            <a:fillRect/>
          </a:stretch>
        </p:blipFill>
        <p:spPr/>
      </p:pic>
      <p:sp>
        <p:nvSpPr>
          <p:cNvPr id="11" name="Rectangle 10"/>
          <p:cNvSpPr/>
          <p:nvPr/>
        </p:nvSpPr>
        <p:spPr>
          <a:xfrm>
            <a:off x="0" y="2971800"/>
            <a:ext cx="6070600" cy="1447800"/>
          </a:xfrm>
          <a:prstGeom prst="rect">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070600" y="3962400"/>
            <a:ext cx="8458200" cy="457200"/>
          </a:xfrm>
          <a:prstGeom prst="rect">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txBox="1">
            <a:spLocks/>
          </p:cNvSpPr>
          <p:nvPr/>
        </p:nvSpPr>
        <p:spPr>
          <a:xfrm>
            <a:off x="475762" y="3570515"/>
            <a:ext cx="5213838" cy="609599"/>
          </a:xfrm>
          <a:prstGeom prst="rect">
            <a:avLst/>
          </a:prstGeom>
        </p:spPr>
        <p:txBody>
          <a:bodyPr>
            <a:noAutofit/>
          </a:bodyPr>
          <a:lstStyle>
            <a:lvl1pPr algn="ctr" defTabSz="914400" rtl="0" eaLnBrk="1" latinLnBrk="0" hangingPunct="1">
              <a:lnSpc>
                <a:spcPct val="90000"/>
              </a:lnSpc>
              <a:spcBef>
                <a:spcPct val="0"/>
              </a:spcBef>
              <a:buNone/>
              <a:defRPr sz="4400" b="1" kern="1200">
                <a:solidFill>
                  <a:schemeClr val="accent3"/>
                </a:solidFill>
                <a:latin typeface="+mj-lt"/>
                <a:ea typeface="+mj-ea"/>
                <a:cs typeface="+mj-cs"/>
              </a:defRPr>
            </a:lvl1pPr>
          </a:lstStyle>
          <a:p>
            <a:pPr algn="l"/>
            <a:r>
              <a:rPr lang="en-US" sz="4000" dirty="0">
                <a:solidFill>
                  <a:schemeClr val="bg1"/>
                </a:solidFill>
                <a:latin typeface="Palatino Linotype"/>
                <a:cs typeface="Palatino Linotype"/>
              </a:rPr>
              <a:t>POTENTIAL RISKS</a:t>
            </a:r>
          </a:p>
        </p:txBody>
      </p:sp>
      <p:sp>
        <p:nvSpPr>
          <p:cNvPr id="8" name="Title 1"/>
          <p:cNvSpPr txBox="1">
            <a:spLocks/>
          </p:cNvSpPr>
          <p:nvPr/>
        </p:nvSpPr>
        <p:spPr>
          <a:xfrm>
            <a:off x="475762" y="4724400"/>
            <a:ext cx="13976838" cy="487680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marL="342900" indent="-342900">
              <a:buFont typeface="Wingdings" pitchFamily="2" charset="2"/>
              <a:buChar char="§"/>
            </a:pPr>
            <a:endParaRPr lang="en-GB" sz="2800" dirty="0">
              <a:latin typeface="Palatino Linotype"/>
              <a:cs typeface="Palatino Linotype"/>
            </a:endParaRPr>
          </a:p>
          <a:p>
            <a:r>
              <a:rPr lang="en-GB" sz="2800" dirty="0">
                <a:latin typeface="Palatino Linotype"/>
                <a:cs typeface="Palatino Linotype"/>
              </a:rPr>
              <a:t>RELATED TO DOCUMENTING THE INTERNAL INVESTIGATION</a:t>
            </a:r>
          </a:p>
          <a:p>
            <a:endParaRPr lang="en-GB" sz="2800" dirty="0">
              <a:latin typeface="Palatino Linotype"/>
              <a:cs typeface="Palatino Linotype"/>
            </a:endParaRPr>
          </a:p>
          <a:p>
            <a:pPr marL="342900" indent="-342900">
              <a:buFont typeface="Wingdings" pitchFamily="2" charset="2"/>
              <a:buChar char="§"/>
            </a:pPr>
            <a:r>
              <a:rPr lang="en-GB" sz="2800" dirty="0">
                <a:latin typeface="Palatino Linotype"/>
                <a:cs typeface="Palatino Linotype"/>
              </a:rPr>
              <a:t>According </a:t>
            </a:r>
            <a:r>
              <a:rPr lang="en-US" sz="2800" dirty="0">
                <a:latin typeface="Palatino Linotype"/>
                <a:cs typeface="Palatino Linotype"/>
              </a:rPr>
              <a:t>to the national law, companies, by their governing bodies, have the obligation to notify the judicial authorities whenever they become aware of operations that involve the circulation of amounts of money, goods or other values that are supposed to originate from corruption offences (bribery, influence peddling), offences assimilated to corruption (abuse of office, misusing public funds) or offences in connection with corruption (offences against the financial interests of the European Union). There is no relevant case law settling the conflict between the above obligation and the right against self-incrimination</a:t>
            </a:r>
          </a:p>
          <a:p>
            <a:pPr marL="342900" indent="-342900">
              <a:buFont typeface="Wingdings" pitchFamily="2" charset="2"/>
              <a:buChar char="§"/>
            </a:pPr>
            <a:endParaRPr lang="en-US" sz="2800" dirty="0">
              <a:latin typeface="Palatino Linotype"/>
              <a:cs typeface="Palatino Linotype"/>
            </a:endParaRPr>
          </a:p>
          <a:p>
            <a:pPr marL="342900" indent="-342900">
              <a:buFont typeface="Wingdings" pitchFamily="2" charset="2"/>
              <a:buChar char="§"/>
            </a:pPr>
            <a:r>
              <a:rPr lang="en-US" sz="2800" dirty="0">
                <a:latin typeface="Palatino Linotype"/>
                <a:cs typeface="Palatino Linotype"/>
              </a:rPr>
              <a:t>Cooperating with the authorities in an ongoing criminal investigation and undertaking appropriate remedial measures in response to a violation may be taken in consideration when establishing the amount of the sanctions</a:t>
            </a:r>
            <a:endParaRPr lang="x-none" sz="2800" dirty="0">
              <a:latin typeface="Palatino Linotype"/>
              <a:cs typeface="Palatino Linotype"/>
            </a:endParaRPr>
          </a:p>
          <a:p>
            <a:pPr algn="just"/>
            <a:endParaRPr lang="en-US" sz="2800" dirty="0">
              <a:solidFill>
                <a:schemeClr val="tx1">
                  <a:lumMod val="75000"/>
                  <a:lumOff val="25000"/>
                </a:schemeClr>
              </a:solidFill>
              <a:latin typeface="Palatino Linotype"/>
              <a:cs typeface="Palatino Linotype"/>
            </a:endParaRPr>
          </a:p>
          <a:p>
            <a:pPr algn="just"/>
            <a:endParaRPr lang="en-US" sz="2800" dirty="0">
              <a:solidFill>
                <a:schemeClr val="tx1">
                  <a:lumMod val="75000"/>
                  <a:lumOff val="25000"/>
                </a:schemeClr>
              </a:solidFill>
              <a:latin typeface="Palatino Linotype"/>
              <a:cs typeface="Palatino Linotype"/>
            </a:endParaRPr>
          </a:p>
        </p:txBody>
      </p:sp>
    </p:spTree>
    <p:extLst>
      <p:ext uri="{BB962C8B-B14F-4D97-AF65-F5344CB8AC3E}">
        <p14:creationId xmlns:p14="http://schemas.microsoft.com/office/powerpoint/2010/main" val="2529209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37000" y="3505200"/>
            <a:ext cx="8803529" cy="1235086"/>
          </a:xfrm>
          <a:prstGeom prst="rect">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4400" b="1" spc="600" dirty="0">
                <a:solidFill>
                  <a:schemeClr val="bg1"/>
                </a:solidFill>
                <a:latin typeface="Palatino Linotype"/>
                <a:cs typeface="Palatino Linotype"/>
              </a:rPr>
              <a:t>QUESTIONS?</a:t>
            </a:r>
            <a:endParaRPr lang="en-US" sz="4400" b="1" spc="600" dirty="0">
              <a:solidFill>
                <a:schemeClr val="bg1"/>
              </a:solidFill>
              <a:latin typeface="Palatino Linotype"/>
              <a:cs typeface="Palatino Linotype"/>
            </a:endParaRPr>
          </a:p>
        </p:txBody>
      </p:sp>
    </p:spTree>
    <p:extLst>
      <p:ext uri="{BB962C8B-B14F-4D97-AF65-F5344CB8AC3E}">
        <p14:creationId xmlns:p14="http://schemas.microsoft.com/office/powerpoint/2010/main" val="1904622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br>
              <a:rPr lang="en-GB" sz="4000" dirty="0">
                <a:latin typeface="Palatino Linotype"/>
                <a:cs typeface="Palatino Linotype"/>
              </a:rPr>
            </a:br>
            <a:br>
              <a:rPr lang="en-GB" sz="4000" dirty="0">
                <a:latin typeface="Palatino Linotype"/>
                <a:cs typeface="Palatino Linotype"/>
              </a:rPr>
            </a:br>
            <a:br>
              <a:rPr lang="en-GB" sz="4900" dirty="0">
                <a:latin typeface="Palatino Linotype"/>
                <a:cs typeface="Palatino Linotype"/>
              </a:rPr>
            </a:br>
            <a:r>
              <a:rPr lang="en-GB" sz="4400" dirty="0">
                <a:latin typeface="Palatino Linotype"/>
                <a:cs typeface="Palatino Linotype"/>
              </a:rPr>
              <a:t>THANK YOU! </a:t>
            </a:r>
            <a:endParaRPr lang="en-US" sz="4400" dirty="0">
              <a:latin typeface="Palatino Linotype"/>
              <a:cs typeface="Palatino Linotype"/>
            </a:endParaRPr>
          </a:p>
        </p:txBody>
      </p:sp>
      <p:sp>
        <p:nvSpPr>
          <p:cNvPr id="3" name="Subtitle 2"/>
          <p:cNvSpPr>
            <a:spLocks noGrp="1"/>
          </p:cNvSpPr>
          <p:nvPr>
            <p:ph type="subTitle" idx="1"/>
          </p:nvPr>
        </p:nvSpPr>
        <p:spPr>
          <a:xfrm>
            <a:off x="5384800" y="4802188"/>
            <a:ext cx="10476180" cy="4189412"/>
          </a:xfrm>
        </p:spPr>
        <p:txBody>
          <a:bodyPr>
            <a:noAutofit/>
          </a:bodyPr>
          <a:lstStyle/>
          <a:p>
            <a:endParaRPr lang="en-GB" sz="3600" dirty="0">
              <a:latin typeface="Palatino Linotype"/>
              <a:cs typeface="Palatino Linotype"/>
            </a:endParaRPr>
          </a:p>
          <a:p>
            <a:pPr algn="r"/>
            <a:r>
              <a:rPr lang="en-US" sz="3600" b="1" dirty="0">
                <a:solidFill>
                  <a:srgbClr val="B67300"/>
                </a:solidFill>
                <a:latin typeface="Palatino Linotype"/>
                <a:cs typeface="Palatino Linotype"/>
              </a:rPr>
              <a:t>Ana </a:t>
            </a:r>
            <a:r>
              <a:rPr lang="en-US" sz="3600" b="1" dirty="0" err="1">
                <a:solidFill>
                  <a:srgbClr val="B67300"/>
                </a:solidFill>
                <a:latin typeface="Palatino Linotype"/>
                <a:cs typeface="Palatino Linotype"/>
              </a:rPr>
              <a:t>Popescu</a:t>
            </a:r>
            <a:endParaRPr lang="en-US" sz="3600" b="1" dirty="0">
              <a:solidFill>
                <a:srgbClr val="B67300"/>
              </a:solidFill>
              <a:latin typeface="Palatino Linotype"/>
              <a:cs typeface="Palatino Linotype"/>
            </a:endParaRPr>
          </a:p>
          <a:p>
            <a:pPr algn="r"/>
            <a:r>
              <a:rPr lang="en-US" sz="3600" dirty="0">
                <a:solidFill>
                  <a:srgbClr val="B67300"/>
                </a:solidFill>
                <a:latin typeface="Palatino Linotype"/>
                <a:cs typeface="Palatino Linotype"/>
              </a:rPr>
              <a:t>Senior Associate</a:t>
            </a:r>
          </a:p>
          <a:p>
            <a:pPr algn="r"/>
            <a:r>
              <a:rPr lang="en-US" sz="3600" dirty="0">
                <a:solidFill>
                  <a:srgbClr val="004750"/>
                </a:solidFill>
                <a:latin typeface="Palatino Linotype"/>
                <a:cs typeface="Palatino Linotype"/>
                <a:hlinkClick r:id="rId2"/>
              </a:rPr>
              <a:t>ana.popescu@albu-legal.ro</a:t>
            </a:r>
            <a:endParaRPr lang="en-US" sz="3600" dirty="0">
              <a:solidFill>
                <a:srgbClr val="004750"/>
              </a:solidFill>
              <a:latin typeface="Palatino Linotype"/>
              <a:cs typeface="Palatino Linotype"/>
            </a:endParaRPr>
          </a:p>
          <a:p>
            <a:pPr algn="r"/>
            <a:r>
              <a:rPr lang="en-US" sz="3600" dirty="0">
                <a:solidFill>
                  <a:srgbClr val="B67300"/>
                </a:solidFill>
                <a:latin typeface="Palatino Linotype"/>
                <a:cs typeface="Palatino Linotype"/>
              </a:rPr>
              <a:t>M: </a:t>
            </a:r>
            <a:r>
              <a:rPr lang="en-US" sz="3600" dirty="0">
                <a:solidFill>
                  <a:srgbClr val="004750"/>
                </a:solidFill>
                <a:latin typeface="Palatino Linotype"/>
                <a:cs typeface="Palatino Linotype"/>
              </a:rPr>
              <a:t>+40 741 207 957</a:t>
            </a:r>
          </a:p>
          <a:p>
            <a:pPr algn="r"/>
            <a:r>
              <a:rPr lang="ro-RO" sz="3600" dirty="0">
                <a:solidFill>
                  <a:srgbClr val="004750"/>
                </a:solidFill>
                <a:latin typeface="Palatino Linotype"/>
                <a:cs typeface="Palatino Linotype"/>
              </a:rPr>
              <a:t>23 Roma Street, District 1, Bucharest, Romania</a:t>
            </a:r>
          </a:p>
          <a:p>
            <a:pPr algn="r"/>
            <a:r>
              <a:rPr lang="ro-RO" sz="3600" dirty="0">
                <a:latin typeface="Palatino Linotype"/>
                <a:cs typeface="Palatino Linotype"/>
                <a:hlinkClick r:id="rId3"/>
              </a:rPr>
              <a:t>www.albu-legal.ro</a:t>
            </a:r>
            <a:endParaRPr lang="ro-RO" sz="3600" dirty="0">
              <a:latin typeface="Palatino Linotype"/>
              <a:cs typeface="Palatino Linotype"/>
            </a:endParaRPr>
          </a:p>
          <a:p>
            <a:endParaRPr lang="en-US" sz="3600" dirty="0">
              <a:latin typeface="Palatino Linotype"/>
              <a:cs typeface="Palatino Linotype"/>
            </a:endParaRPr>
          </a:p>
        </p:txBody>
      </p:sp>
    </p:spTree>
    <p:extLst>
      <p:ext uri="{BB962C8B-B14F-4D97-AF65-F5344CB8AC3E}">
        <p14:creationId xmlns:p14="http://schemas.microsoft.com/office/powerpoint/2010/main" val="2199420850"/>
      </p:ext>
    </p:extLst>
  </p:cSld>
  <p:clrMapOvr>
    <a:masterClrMapping/>
  </p:clrMapOvr>
</p:sld>
</file>

<file path=ppt/theme/theme1.xml><?xml version="1.0" encoding="utf-8"?>
<a:theme xmlns:a="http://schemas.openxmlformats.org/drawingml/2006/main" name="Custom Design">
  <a:themeElements>
    <a:clrScheme name="Custom 5">
      <a:dk1>
        <a:srgbClr val="262626"/>
      </a:dk1>
      <a:lt1>
        <a:srgbClr val="FFFFFF"/>
      </a:lt1>
      <a:dk2>
        <a:srgbClr val="44546A"/>
      </a:dk2>
      <a:lt2>
        <a:srgbClr val="E7E6E6"/>
      </a:lt2>
      <a:accent1>
        <a:srgbClr val="0A5157"/>
      </a:accent1>
      <a:accent2>
        <a:srgbClr val="B67300"/>
      </a:accent2>
      <a:accent3>
        <a:srgbClr val="004750"/>
      </a:accent3>
      <a:accent4>
        <a:srgbClr val="D6DCE4"/>
      </a:accent4>
      <a:accent5>
        <a:srgbClr val="44546A"/>
      </a:accent5>
      <a:accent6>
        <a:srgbClr val="AEABAB"/>
      </a:accent6>
      <a:hlink>
        <a:srgbClr val="48A1FA"/>
      </a:hlink>
      <a:folHlink>
        <a:srgbClr val="ED7D31"/>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336</TotalTime>
  <Words>992</Words>
  <Application>Microsoft Office PowerPoint</Application>
  <PresentationFormat>Custom</PresentationFormat>
  <Paragraphs>66</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Palatino Linotype</vt:lpstr>
      <vt:lpstr>Wingdings</vt:lpstr>
      <vt:lpstr>Custom Design</vt:lpstr>
      <vt:lpstr>   PRACTICALITIES RELATED  TO THE INTERACTIONS WITH CRIMINAL AUTHORITIES DURING INTERNAL INVESTIGATIONS</vt:lpstr>
      <vt:lpstr>TOPICS OF DISCUSSION</vt:lpstr>
      <vt:lpstr>STANDARD PROCEDURES TO REQUEST INFORMATION</vt:lpstr>
      <vt:lpstr>PowerPoint Presentation</vt:lpstr>
      <vt:lpstr>PowerPoint Presentation</vt:lpstr>
      <vt:lpstr>COLLECTING IT DEVICES BELONGING TO THE COMPANY</vt:lpstr>
      <vt:lpstr>COLLECTING IT DEVICES BELONGING TO THE COMPANY</vt:lpstr>
      <vt:lpstr>PowerPoint Presentation</vt:lpstr>
      <vt:lpstr>PowerPoint Presentation</vt:lpstr>
      <vt:lpstr>PowerPoint Presentation</vt:lpstr>
      <vt:lpstr>PowerPoint Presentation</vt:lpstr>
      <vt:lpstr>   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Template_1</dc:title>
  <dc:creator>Grafica</dc:creator>
  <cp:lastModifiedBy>Albu Legal</cp:lastModifiedBy>
  <cp:revision>114</cp:revision>
  <dcterms:created xsi:type="dcterms:W3CDTF">2021-04-15T15:56:07Z</dcterms:created>
  <dcterms:modified xsi:type="dcterms:W3CDTF">2021-05-17T14:55:43Z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2021-04-15T00:00:00Z</vt:filetime>
  </property>
  <property fmtid="{D5CDD505-2E9C-101B-9397-08002B2CF9AE}" pid="3" name="Creator">
    <vt:lpwstr>Adobe Illustrator CC 22.1 (Windows)</vt:lpwstr>
  </property>
  <property fmtid="{D5CDD505-2E9C-101B-9397-08002B2CF9AE}" pid="4" name="LastSaved">
    <vt:filetime>2021-04-15T00:00:00Z</vt:filetime>
  </property>
</Properties>
</file>