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handoutMasterIdLst>
    <p:handoutMasterId r:id="rId13"/>
  </p:handoutMasterIdLst>
  <p:sldIdLst>
    <p:sldId id="257" r:id="rId2"/>
    <p:sldId id="308" r:id="rId3"/>
    <p:sldId id="309" r:id="rId4"/>
    <p:sldId id="303" r:id="rId5"/>
    <p:sldId id="301" r:id="rId6"/>
    <p:sldId id="304" r:id="rId7"/>
    <p:sldId id="283" r:id="rId8"/>
    <p:sldId id="311" r:id="rId9"/>
    <p:sldId id="312" r:id="rId10"/>
    <p:sldId id="292" r:id="rId11"/>
  </p:sldIdLst>
  <p:sldSz cx="9144000" cy="6858000" type="screen4x3"/>
  <p:notesSz cx="6742113" cy="987266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8746"/>
    <a:srgbClr val="790B42"/>
    <a:srgbClr val="020100"/>
    <a:srgbClr val="B5985A"/>
    <a:srgbClr val="CC9900"/>
    <a:srgbClr val="684117"/>
    <a:srgbClr val="000000"/>
    <a:srgbClr val="3B3B3B"/>
    <a:srgbClr val="87878C"/>
    <a:srgbClr val="703D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64211" autoAdjust="0"/>
  </p:normalViewPr>
  <p:slideViewPr>
    <p:cSldViewPr>
      <p:cViewPr>
        <p:scale>
          <a:sx n="80" d="100"/>
          <a:sy n="80" d="100"/>
        </p:scale>
        <p:origin x="1998"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40264E-FADE-436A-84DD-DF28ECF2CED2}" type="doc">
      <dgm:prSet loTypeId="urn:microsoft.com/office/officeart/2008/layout/HexagonCluster" loCatId="relationship" qsTypeId="urn:microsoft.com/office/officeart/2005/8/quickstyle/simple5" qsCatId="simple" csTypeId="urn:microsoft.com/office/officeart/2005/8/colors/accent6_4" csCatId="accent6" phldr="1"/>
      <dgm:spPr/>
      <dgm:t>
        <a:bodyPr/>
        <a:lstStyle/>
        <a:p>
          <a:endParaRPr lang="en-GB"/>
        </a:p>
      </dgm:t>
    </dgm:pt>
    <dgm:pt modelId="{457FDAEC-A1C2-48C7-9E97-FC756A3C42AD}">
      <dgm:prSet phldrT="[Text]"/>
      <dgm:spPr>
        <a:gradFill rotWithShape="0">
          <a:gsLst>
            <a:gs pos="24000">
              <a:srgbClr val="87878C"/>
            </a:gs>
            <a:gs pos="100000">
              <a:schemeClr val="accent6">
                <a:shade val="50000"/>
                <a:hueOff val="0"/>
                <a:satOff val="0"/>
                <a:lumOff val="0"/>
                <a:alphaOff val="0"/>
                <a:shade val="94000"/>
                <a:satMod val="135000"/>
              </a:schemeClr>
            </a:gs>
          </a:gsLst>
        </a:gradFill>
      </dgm:spPr>
      <dgm:t>
        <a:bodyPr/>
        <a:lstStyle/>
        <a:p>
          <a:endParaRPr lang="en-GB" dirty="0"/>
        </a:p>
      </dgm:t>
    </dgm:pt>
    <dgm:pt modelId="{C9502815-5864-4E3E-A627-159528AF0C3F}" type="parTrans" cxnId="{0C7C5E1F-FC29-4DDD-A01D-0ABB244BDE24}">
      <dgm:prSet/>
      <dgm:spPr/>
      <dgm:t>
        <a:bodyPr/>
        <a:lstStyle/>
        <a:p>
          <a:endParaRPr lang="en-GB"/>
        </a:p>
      </dgm:t>
    </dgm:pt>
    <dgm:pt modelId="{ABC79B9D-8DA0-4766-909F-E013F5030C85}" type="sibTrans" cxnId="{0C7C5E1F-FC29-4DDD-A01D-0ABB244BDE24}">
      <dgm:prSet/>
      <dgm:spPr>
        <a:gradFill flip="none" rotWithShape="0">
          <a:gsLst>
            <a:gs pos="0">
              <a:srgbClr val="703D16"/>
            </a:gs>
            <a:gs pos="94000">
              <a:schemeClr val="lt1">
                <a:hueOff val="0"/>
                <a:satOff val="0"/>
                <a:lumOff val="0"/>
                <a:shade val="67500"/>
                <a:satMod val="115000"/>
              </a:schemeClr>
            </a:gs>
            <a:gs pos="100000">
              <a:schemeClr val="lt1">
                <a:hueOff val="0"/>
                <a:satOff val="0"/>
                <a:lumOff val="0"/>
                <a:shade val="100000"/>
                <a:satMod val="115000"/>
              </a:schemeClr>
            </a:gs>
          </a:gsLst>
          <a:lin ang="0" scaled="1"/>
          <a:tileRect/>
        </a:gradFill>
      </dgm:spPr>
      <dgm:t>
        <a:bodyPr/>
        <a:lstStyle/>
        <a:p>
          <a:endParaRPr lang="en-GB"/>
        </a:p>
      </dgm:t>
    </dgm:pt>
    <dgm:pt modelId="{C9F021A0-419E-4F6E-9D37-5C445810D7F5}">
      <dgm:prSet phldrT="[Text]"/>
      <dgm:spPr>
        <a:gradFill rotWithShape="0">
          <a:gsLst>
            <a:gs pos="16000">
              <a:schemeClr val="tx1">
                <a:lumMod val="65000"/>
                <a:lumOff val="35000"/>
              </a:schemeClr>
            </a:gs>
            <a:gs pos="100000">
              <a:schemeClr val="accent2">
                <a:lumMod val="50000"/>
              </a:schemeClr>
            </a:gs>
          </a:gsLst>
        </a:gradFill>
      </dgm:spPr>
      <dgm:t>
        <a:bodyPr/>
        <a:lstStyle/>
        <a:p>
          <a:endParaRPr lang="en-GB" dirty="0"/>
        </a:p>
      </dgm:t>
    </dgm:pt>
    <dgm:pt modelId="{113C3660-4959-4674-A69D-025C3FD930CD}" type="parTrans" cxnId="{054DC580-4139-4075-9C53-16CAB0831F76}">
      <dgm:prSet/>
      <dgm:spPr/>
      <dgm:t>
        <a:bodyPr/>
        <a:lstStyle/>
        <a:p>
          <a:endParaRPr lang="en-GB"/>
        </a:p>
      </dgm:t>
    </dgm:pt>
    <dgm:pt modelId="{D7CC695B-BA4B-43E7-B048-2A710CFC7919}" type="sibTrans" cxnId="{054DC580-4139-4075-9C53-16CAB0831F76}">
      <dgm:prSet/>
      <dgm:spPr>
        <a:gradFill rotWithShape="0">
          <a:gsLst>
            <a:gs pos="1000">
              <a:schemeClr val="accent6">
                <a:lumMod val="50000"/>
              </a:schemeClr>
            </a:gs>
            <a:gs pos="86000">
              <a:schemeClr val="tx1">
                <a:lumMod val="50000"/>
                <a:lumOff val="50000"/>
              </a:schemeClr>
            </a:gs>
          </a:gsLst>
          <a:lin ang="16200000" scaled="0"/>
        </a:gradFill>
      </dgm:spPr>
      <dgm:t>
        <a:bodyPr/>
        <a:lstStyle/>
        <a:p>
          <a:endParaRPr lang="en-GB"/>
        </a:p>
      </dgm:t>
    </dgm:pt>
    <dgm:pt modelId="{62AAF922-1730-4D39-BEC8-5BD11921986A}">
      <dgm:prSet phldrT="[Text]"/>
      <dgm:spPr>
        <a:gradFill rotWithShape="0">
          <a:gsLst>
            <a:gs pos="2000">
              <a:schemeClr val="accent6">
                <a:shade val="50000"/>
                <a:hueOff val="-307797"/>
                <a:satOff val="20520"/>
                <a:lumOff val="26790"/>
                <a:alphaOff val="0"/>
                <a:shade val="51000"/>
                <a:satMod val="130000"/>
              </a:schemeClr>
            </a:gs>
            <a:gs pos="74000">
              <a:srgbClr val="916348"/>
            </a:gs>
            <a:gs pos="20000">
              <a:schemeClr val="tx1">
                <a:lumMod val="85000"/>
                <a:lumOff val="15000"/>
              </a:schemeClr>
            </a:gs>
            <a:gs pos="100000">
              <a:schemeClr val="accent6">
                <a:shade val="50000"/>
                <a:hueOff val="-307797"/>
                <a:satOff val="20520"/>
                <a:lumOff val="26790"/>
                <a:alphaOff val="0"/>
                <a:shade val="94000"/>
                <a:satMod val="135000"/>
              </a:schemeClr>
            </a:gs>
          </a:gsLst>
        </a:gradFill>
      </dgm:spPr>
      <dgm:t>
        <a:bodyPr/>
        <a:lstStyle/>
        <a:p>
          <a:endParaRPr lang="en-GB" dirty="0"/>
        </a:p>
      </dgm:t>
    </dgm:pt>
    <dgm:pt modelId="{F7231E8D-F058-408C-8B3E-9D4081662584}" type="parTrans" cxnId="{57560984-1165-4E0A-BAE0-8C6173ACE4D4}">
      <dgm:prSet/>
      <dgm:spPr/>
      <dgm:t>
        <a:bodyPr/>
        <a:lstStyle/>
        <a:p>
          <a:endParaRPr lang="en-GB"/>
        </a:p>
      </dgm:t>
    </dgm:pt>
    <dgm:pt modelId="{154497EC-8749-4809-95B7-A962DAF5FC13}" type="sibTrans" cxnId="{57560984-1165-4E0A-BAE0-8C6173ACE4D4}">
      <dgm:prSet/>
      <dgm:spPr>
        <a:gradFill rotWithShape="0">
          <a:gsLst>
            <a:gs pos="100000">
              <a:schemeClr val="tx1"/>
            </a:gs>
            <a:gs pos="20000">
              <a:schemeClr val="accent6">
                <a:lumMod val="50000"/>
              </a:schemeClr>
            </a:gs>
          </a:gsLst>
          <a:lin ang="16200000" scaled="0"/>
        </a:gradFill>
      </dgm:spPr>
      <dgm:t>
        <a:bodyPr/>
        <a:lstStyle/>
        <a:p>
          <a:endParaRPr lang="en-GB"/>
        </a:p>
      </dgm:t>
    </dgm:pt>
    <dgm:pt modelId="{6C62B878-5B72-4877-816B-2964A0077792}" type="pres">
      <dgm:prSet presAssocID="{6A40264E-FADE-436A-84DD-DF28ECF2CED2}" presName="Name0" presStyleCnt="0">
        <dgm:presLayoutVars>
          <dgm:chMax val="21"/>
          <dgm:chPref val="21"/>
        </dgm:presLayoutVars>
      </dgm:prSet>
      <dgm:spPr/>
    </dgm:pt>
    <dgm:pt modelId="{DC11F20E-3F06-4617-AC4F-82A99E1B781F}" type="pres">
      <dgm:prSet presAssocID="{457FDAEC-A1C2-48C7-9E97-FC756A3C42AD}" presName="text1" presStyleCnt="0"/>
      <dgm:spPr/>
    </dgm:pt>
    <dgm:pt modelId="{B2CC165B-C68E-44E1-96C3-29FFAEF7D084}" type="pres">
      <dgm:prSet presAssocID="{457FDAEC-A1C2-48C7-9E97-FC756A3C42AD}" presName="textRepeatNode" presStyleLbl="alignNode1" presStyleIdx="0" presStyleCnt="3" custAng="0">
        <dgm:presLayoutVars>
          <dgm:chMax val="0"/>
          <dgm:chPref val="0"/>
          <dgm:bulletEnabled val="1"/>
        </dgm:presLayoutVars>
      </dgm:prSet>
      <dgm:spPr/>
    </dgm:pt>
    <dgm:pt modelId="{B6510814-C2DF-4BE8-AF9A-D4D38ADFCF9C}" type="pres">
      <dgm:prSet presAssocID="{457FDAEC-A1C2-48C7-9E97-FC756A3C42AD}" presName="textaccent1" presStyleCnt="0"/>
      <dgm:spPr/>
    </dgm:pt>
    <dgm:pt modelId="{6CFCDBB8-784B-497A-B88C-29EE9EA2797F}" type="pres">
      <dgm:prSet presAssocID="{457FDAEC-A1C2-48C7-9E97-FC756A3C42AD}" presName="accentRepeatNode" presStyleLbl="solidAlignAcc1" presStyleIdx="0" presStyleCnt="6" custScaleX="237886" custScaleY="259986" custLinFactX="1000000" custLinFactY="-688259" custLinFactNeighborX="1033857" custLinFactNeighborY="-700000"/>
      <dgm:spPr/>
    </dgm:pt>
    <dgm:pt modelId="{ADA46BF3-99A5-4C12-95F4-A56652DA2024}" type="pres">
      <dgm:prSet presAssocID="{ABC79B9D-8DA0-4766-909F-E013F5030C85}" presName="image1" presStyleCnt="0"/>
      <dgm:spPr/>
    </dgm:pt>
    <dgm:pt modelId="{FA26B1A6-F52A-4F8F-8DDB-A39EC788C448}" type="pres">
      <dgm:prSet presAssocID="{ABC79B9D-8DA0-4766-909F-E013F5030C85}" presName="imageRepeatNode" presStyleLbl="alignAcc1" presStyleIdx="0" presStyleCnt="3"/>
      <dgm:spPr/>
    </dgm:pt>
    <dgm:pt modelId="{4B661406-4FAB-4A7C-A45B-3E9C9D33B760}" type="pres">
      <dgm:prSet presAssocID="{ABC79B9D-8DA0-4766-909F-E013F5030C85}" presName="imageaccent1" presStyleCnt="0"/>
      <dgm:spPr/>
    </dgm:pt>
    <dgm:pt modelId="{449A049B-4703-4318-83C6-82E0BFF749BA}" type="pres">
      <dgm:prSet presAssocID="{ABC79B9D-8DA0-4766-909F-E013F5030C85}" presName="accentRepeatNode" presStyleLbl="solidAlignAcc1" presStyleIdx="1" presStyleCnt="6" custScaleX="313662" custScaleY="419973" custLinFactX="1100000" custLinFactY="-600000" custLinFactNeighborX="1142566" custLinFactNeighborY="-689160"/>
      <dgm:spPr>
        <a:solidFill>
          <a:srgbClr val="3B3B3B"/>
        </a:solidFill>
        <a:effectLst/>
      </dgm:spPr>
    </dgm:pt>
    <dgm:pt modelId="{2318212B-208E-417B-8B7E-614CD564CF50}" type="pres">
      <dgm:prSet presAssocID="{C9F021A0-419E-4F6E-9D37-5C445810D7F5}" presName="text2" presStyleCnt="0"/>
      <dgm:spPr/>
    </dgm:pt>
    <dgm:pt modelId="{E1439CCC-CC73-43C8-AA01-63899277BB30}" type="pres">
      <dgm:prSet presAssocID="{C9F021A0-419E-4F6E-9D37-5C445810D7F5}" presName="textRepeatNode" presStyleLbl="alignNode1" presStyleIdx="1" presStyleCnt="3">
        <dgm:presLayoutVars>
          <dgm:chMax val="0"/>
          <dgm:chPref val="0"/>
          <dgm:bulletEnabled val="1"/>
        </dgm:presLayoutVars>
      </dgm:prSet>
      <dgm:spPr/>
    </dgm:pt>
    <dgm:pt modelId="{2D3B2B1E-E155-47B0-B48C-3D020B3E106E}" type="pres">
      <dgm:prSet presAssocID="{C9F021A0-419E-4F6E-9D37-5C445810D7F5}" presName="textaccent2" presStyleCnt="0"/>
      <dgm:spPr/>
    </dgm:pt>
    <dgm:pt modelId="{7BE7C6B6-F8A1-4213-8F80-A7510365DCE6}" type="pres">
      <dgm:prSet presAssocID="{C9F021A0-419E-4F6E-9D37-5C445810D7F5}" presName="accentRepeatNode" presStyleLbl="solidAlignAcc1" presStyleIdx="2" presStyleCnt="6" custScaleX="375772" custScaleY="379963" custLinFactX="300000" custLinFactY="-600000" custLinFactNeighborX="350351" custLinFactNeighborY="-698104"/>
      <dgm:spPr/>
    </dgm:pt>
    <dgm:pt modelId="{813A9344-6479-4B38-AD77-0731C845D85B}" type="pres">
      <dgm:prSet presAssocID="{D7CC695B-BA4B-43E7-B048-2A710CFC7919}" presName="image2" presStyleCnt="0"/>
      <dgm:spPr/>
    </dgm:pt>
    <dgm:pt modelId="{4304705A-A181-4915-A168-4803FE64EEE3}" type="pres">
      <dgm:prSet presAssocID="{D7CC695B-BA4B-43E7-B048-2A710CFC7919}" presName="imageRepeatNode" presStyleLbl="alignAcc1" presStyleIdx="1" presStyleCnt="3"/>
      <dgm:spPr/>
    </dgm:pt>
    <dgm:pt modelId="{9B865EDF-4787-43A5-84F6-DB339DD31582}" type="pres">
      <dgm:prSet presAssocID="{D7CC695B-BA4B-43E7-B048-2A710CFC7919}" presName="imageaccent2" presStyleCnt="0"/>
      <dgm:spPr/>
    </dgm:pt>
    <dgm:pt modelId="{509E4298-11AF-4E20-BDBA-9DF0BAE0CAE0}" type="pres">
      <dgm:prSet presAssocID="{D7CC695B-BA4B-43E7-B048-2A710CFC7919}" presName="accentRepeatNode" presStyleLbl="solidAlignAcc1" presStyleIdx="3" presStyleCnt="6" custFlipVert="1" custScaleX="313666" custScaleY="456027" custLinFactX="251377" custLinFactY="-700000" custLinFactNeighborX="300000" custLinFactNeighborY="-741193"/>
      <dgm:spPr/>
    </dgm:pt>
    <dgm:pt modelId="{90F23B5B-5783-4ABA-98F6-82DBBAC6D96F}" type="pres">
      <dgm:prSet presAssocID="{62AAF922-1730-4D39-BEC8-5BD11921986A}" presName="text3" presStyleCnt="0"/>
      <dgm:spPr/>
    </dgm:pt>
    <dgm:pt modelId="{6D523EC5-4B77-471B-8AED-60FDFBCB1EE3}" type="pres">
      <dgm:prSet presAssocID="{62AAF922-1730-4D39-BEC8-5BD11921986A}" presName="textRepeatNode" presStyleLbl="alignNode1" presStyleIdx="2" presStyleCnt="3">
        <dgm:presLayoutVars>
          <dgm:chMax val="0"/>
          <dgm:chPref val="0"/>
          <dgm:bulletEnabled val="1"/>
        </dgm:presLayoutVars>
      </dgm:prSet>
      <dgm:spPr/>
    </dgm:pt>
    <dgm:pt modelId="{3FA38512-CB92-420F-85DD-23468C6A2230}" type="pres">
      <dgm:prSet presAssocID="{62AAF922-1730-4D39-BEC8-5BD11921986A}" presName="textaccent3" presStyleCnt="0"/>
      <dgm:spPr/>
    </dgm:pt>
    <dgm:pt modelId="{0EC4013B-652E-477A-8E97-7895AFF1D491}" type="pres">
      <dgm:prSet presAssocID="{62AAF922-1730-4D39-BEC8-5BD11921986A}" presName="accentRepeatNode" presStyleLbl="solidAlignAcc1" presStyleIdx="4" presStyleCnt="6" custScaleX="319554" custScaleY="269185" custLinFactX="300000" custLinFactY="-64328" custLinFactNeighborX="302087" custLinFactNeighborY="-100000"/>
      <dgm:spPr>
        <a:pattFill prst="pct5">
          <a:fgClr>
            <a:schemeClr val="lt1">
              <a:hueOff val="0"/>
              <a:satOff val="0"/>
              <a:lumOff val="0"/>
            </a:schemeClr>
          </a:fgClr>
          <a:bgClr>
            <a:schemeClr val="bg1"/>
          </a:bgClr>
        </a:pattFill>
      </dgm:spPr>
    </dgm:pt>
    <dgm:pt modelId="{FF4202FE-3825-4CDE-815B-C0FE9B68AD01}" type="pres">
      <dgm:prSet presAssocID="{154497EC-8749-4809-95B7-A962DAF5FC13}" presName="image3" presStyleCnt="0"/>
      <dgm:spPr/>
    </dgm:pt>
    <dgm:pt modelId="{E21761E3-50A8-4C81-A31E-63522E02EDA2}" type="pres">
      <dgm:prSet presAssocID="{154497EC-8749-4809-95B7-A962DAF5FC13}" presName="imageRepeatNode" presStyleLbl="alignAcc1" presStyleIdx="2" presStyleCnt="3" custLinFactNeighborX="2747" custLinFactNeighborY="-813"/>
      <dgm:spPr/>
    </dgm:pt>
    <dgm:pt modelId="{6EECC848-0B68-48CA-B77A-B5F008FF6690}" type="pres">
      <dgm:prSet presAssocID="{154497EC-8749-4809-95B7-A962DAF5FC13}" presName="imageaccent3" presStyleCnt="0"/>
      <dgm:spPr/>
    </dgm:pt>
    <dgm:pt modelId="{81F431C8-4B9C-469B-8763-61AEEC62D697}" type="pres">
      <dgm:prSet presAssocID="{154497EC-8749-4809-95B7-A962DAF5FC13}" presName="accentRepeatNode" presStyleLbl="solidAlignAcc1" presStyleIdx="5" presStyleCnt="6" custAng="10800000" custFlipVert="1" custScaleX="870577" custScaleY="867815" custLinFactX="600000" custLinFactNeighborX="696935" custLinFactNeighborY="4371"/>
      <dgm:spPr>
        <a:gradFill rotWithShape="0">
          <a:gsLst>
            <a:gs pos="100000">
              <a:schemeClr val="accent5">
                <a:lumMod val="75000"/>
              </a:schemeClr>
            </a:gs>
            <a:gs pos="41000">
              <a:schemeClr val="accent6">
                <a:lumMod val="50000"/>
              </a:schemeClr>
            </a:gs>
          </a:gsLst>
          <a:lin ang="16200000" scaled="0"/>
        </a:gradFill>
      </dgm:spPr>
    </dgm:pt>
  </dgm:ptLst>
  <dgm:cxnLst>
    <dgm:cxn modelId="{27FF7B14-995D-4F33-890A-11AA5D18992B}" type="presOf" srcId="{C9F021A0-419E-4F6E-9D37-5C445810D7F5}" destId="{E1439CCC-CC73-43C8-AA01-63899277BB30}" srcOrd="0" destOrd="0" presId="urn:microsoft.com/office/officeart/2008/layout/HexagonCluster"/>
    <dgm:cxn modelId="{003B3317-86A2-4D84-BC61-10B5BC8BA416}" type="presOf" srcId="{62AAF922-1730-4D39-BEC8-5BD11921986A}" destId="{6D523EC5-4B77-471B-8AED-60FDFBCB1EE3}" srcOrd="0" destOrd="0" presId="urn:microsoft.com/office/officeart/2008/layout/HexagonCluster"/>
    <dgm:cxn modelId="{0C7C5E1F-FC29-4DDD-A01D-0ABB244BDE24}" srcId="{6A40264E-FADE-436A-84DD-DF28ECF2CED2}" destId="{457FDAEC-A1C2-48C7-9E97-FC756A3C42AD}" srcOrd="0" destOrd="0" parTransId="{C9502815-5864-4E3E-A627-159528AF0C3F}" sibTransId="{ABC79B9D-8DA0-4766-909F-E013F5030C85}"/>
    <dgm:cxn modelId="{597D9E37-3AC6-4A70-B2B7-07649CBDB507}" type="presOf" srcId="{6A40264E-FADE-436A-84DD-DF28ECF2CED2}" destId="{6C62B878-5B72-4877-816B-2964A0077792}" srcOrd="0" destOrd="0" presId="urn:microsoft.com/office/officeart/2008/layout/HexagonCluster"/>
    <dgm:cxn modelId="{054DC580-4139-4075-9C53-16CAB0831F76}" srcId="{6A40264E-FADE-436A-84DD-DF28ECF2CED2}" destId="{C9F021A0-419E-4F6E-9D37-5C445810D7F5}" srcOrd="1" destOrd="0" parTransId="{113C3660-4959-4674-A69D-025C3FD930CD}" sibTransId="{D7CC695B-BA4B-43E7-B048-2A710CFC7919}"/>
    <dgm:cxn modelId="{57560984-1165-4E0A-BAE0-8C6173ACE4D4}" srcId="{6A40264E-FADE-436A-84DD-DF28ECF2CED2}" destId="{62AAF922-1730-4D39-BEC8-5BD11921986A}" srcOrd="2" destOrd="0" parTransId="{F7231E8D-F058-408C-8B3E-9D4081662584}" sibTransId="{154497EC-8749-4809-95B7-A962DAF5FC13}"/>
    <dgm:cxn modelId="{ED10F4AB-20D1-4E63-8860-EF0B622499FD}" type="presOf" srcId="{ABC79B9D-8DA0-4766-909F-E013F5030C85}" destId="{FA26B1A6-F52A-4F8F-8DDB-A39EC788C448}" srcOrd="0" destOrd="0" presId="urn:microsoft.com/office/officeart/2008/layout/HexagonCluster"/>
    <dgm:cxn modelId="{2ACA12D1-C491-4FEA-99F3-D3577816D14C}" type="presOf" srcId="{D7CC695B-BA4B-43E7-B048-2A710CFC7919}" destId="{4304705A-A181-4915-A168-4803FE64EEE3}" srcOrd="0" destOrd="0" presId="urn:microsoft.com/office/officeart/2008/layout/HexagonCluster"/>
    <dgm:cxn modelId="{1FE7B0F9-D71F-40FA-91F5-CE822AB6567A}" type="presOf" srcId="{457FDAEC-A1C2-48C7-9E97-FC756A3C42AD}" destId="{B2CC165B-C68E-44E1-96C3-29FFAEF7D084}" srcOrd="0" destOrd="0" presId="urn:microsoft.com/office/officeart/2008/layout/HexagonCluster"/>
    <dgm:cxn modelId="{416822FD-7198-4DC8-B636-77391A61E75F}" type="presOf" srcId="{154497EC-8749-4809-95B7-A962DAF5FC13}" destId="{E21761E3-50A8-4C81-A31E-63522E02EDA2}" srcOrd="0" destOrd="0" presId="urn:microsoft.com/office/officeart/2008/layout/HexagonCluster"/>
    <dgm:cxn modelId="{C81F19B2-9ED0-4216-97D8-AEE7294628AB}" type="presParOf" srcId="{6C62B878-5B72-4877-816B-2964A0077792}" destId="{DC11F20E-3F06-4617-AC4F-82A99E1B781F}" srcOrd="0" destOrd="0" presId="urn:microsoft.com/office/officeart/2008/layout/HexagonCluster"/>
    <dgm:cxn modelId="{68901282-6317-48E8-A122-FFC48DD2F222}" type="presParOf" srcId="{DC11F20E-3F06-4617-AC4F-82A99E1B781F}" destId="{B2CC165B-C68E-44E1-96C3-29FFAEF7D084}" srcOrd="0" destOrd="0" presId="urn:microsoft.com/office/officeart/2008/layout/HexagonCluster"/>
    <dgm:cxn modelId="{3C24154A-7BA0-4F34-8E67-C362BC8A3E46}" type="presParOf" srcId="{6C62B878-5B72-4877-816B-2964A0077792}" destId="{B6510814-C2DF-4BE8-AF9A-D4D38ADFCF9C}" srcOrd="1" destOrd="0" presId="urn:microsoft.com/office/officeart/2008/layout/HexagonCluster"/>
    <dgm:cxn modelId="{E9DE1F31-6D40-4E8C-B792-20FCB64DC479}" type="presParOf" srcId="{B6510814-C2DF-4BE8-AF9A-D4D38ADFCF9C}" destId="{6CFCDBB8-784B-497A-B88C-29EE9EA2797F}" srcOrd="0" destOrd="0" presId="urn:microsoft.com/office/officeart/2008/layout/HexagonCluster"/>
    <dgm:cxn modelId="{2FAFB82F-7953-4AB5-B110-916B18A4CFAE}" type="presParOf" srcId="{6C62B878-5B72-4877-816B-2964A0077792}" destId="{ADA46BF3-99A5-4C12-95F4-A56652DA2024}" srcOrd="2" destOrd="0" presId="urn:microsoft.com/office/officeart/2008/layout/HexagonCluster"/>
    <dgm:cxn modelId="{BF27F8B0-A264-44F9-89A6-89B8A76F37D8}" type="presParOf" srcId="{ADA46BF3-99A5-4C12-95F4-A56652DA2024}" destId="{FA26B1A6-F52A-4F8F-8DDB-A39EC788C448}" srcOrd="0" destOrd="0" presId="urn:microsoft.com/office/officeart/2008/layout/HexagonCluster"/>
    <dgm:cxn modelId="{E252E654-3813-4916-B472-044187D29242}" type="presParOf" srcId="{6C62B878-5B72-4877-816B-2964A0077792}" destId="{4B661406-4FAB-4A7C-A45B-3E9C9D33B760}" srcOrd="3" destOrd="0" presId="urn:microsoft.com/office/officeart/2008/layout/HexagonCluster"/>
    <dgm:cxn modelId="{805B34A7-75AC-4E9B-8D9C-FC23CB5929EB}" type="presParOf" srcId="{4B661406-4FAB-4A7C-A45B-3E9C9D33B760}" destId="{449A049B-4703-4318-83C6-82E0BFF749BA}" srcOrd="0" destOrd="0" presId="urn:microsoft.com/office/officeart/2008/layout/HexagonCluster"/>
    <dgm:cxn modelId="{02AA9E31-25F7-4E73-8A63-89FED27FBCBD}" type="presParOf" srcId="{6C62B878-5B72-4877-816B-2964A0077792}" destId="{2318212B-208E-417B-8B7E-614CD564CF50}" srcOrd="4" destOrd="0" presId="urn:microsoft.com/office/officeart/2008/layout/HexagonCluster"/>
    <dgm:cxn modelId="{390B78BE-4211-4295-AEA9-24FA257083F5}" type="presParOf" srcId="{2318212B-208E-417B-8B7E-614CD564CF50}" destId="{E1439CCC-CC73-43C8-AA01-63899277BB30}" srcOrd="0" destOrd="0" presId="urn:microsoft.com/office/officeart/2008/layout/HexagonCluster"/>
    <dgm:cxn modelId="{625DCD46-ADBE-41ED-B74A-4FA35D0BB8C5}" type="presParOf" srcId="{6C62B878-5B72-4877-816B-2964A0077792}" destId="{2D3B2B1E-E155-47B0-B48C-3D020B3E106E}" srcOrd="5" destOrd="0" presId="urn:microsoft.com/office/officeart/2008/layout/HexagonCluster"/>
    <dgm:cxn modelId="{5829D4A2-3BE1-4164-8EE7-D5E5754B44A3}" type="presParOf" srcId="{2D3B2B1E-E155-47B0-B48C-3D020B3E106E}" destId="{7BE7C6B6-F8A1-4213-8F80-A7510365DCE6}" srcOrd="0" destOrd="0" presId="urn:microsoft.com/office/officeart/2008/layout/HexagonCluster"/>
    <dgm:cxn modelId="{67103351-81F2-4D2D-AB09-666E18F857BE}" type="presParOf" srcId="{6C62B878-5B72-4877-816B-2964A0077792}" destId="{813A9344-6479-4B38-AD77-0731C845D85B}" srcOrd="6" destOrd="0" presId="urn:microsoft.com/office/officeart/2008/layout/HexagonCluster"/>
    <dgm:cxn modelId="{8261F7F7-44C0-47FB-BB76-4D5B5183659E}" type="presParOf" srcId="{813A9344-6479-4B38-AD77-0731C845D85B}" destId="{4304705A-A181-4915-A168-4803FE64EEE3}" srcOrd="0" destOrd="0" presId="urn:microsoft.com/office/officeart/2008/layout/HexagonCluster"/>
    <dgm:cxn modelId="{D6EE39B2-ED0E-4C0C-B1A5-39CDDA8F53CE}" type="presParOf" srcId="{6C62B878-5B72-4877-816B-2964A0077792}" destId="{9B865EDF-4787-43A5-84F6-DB339DD31582}" srcOrd="7" destOrd="0" presId="urn:microsoft.com/office/officeart/2008/layout/HexagonCluster"/>
    <dgm:cxn modelId="{C300EA54-3B48-44D6-A427-1233D46C016C}" type="presParOf" srcId="{9B865EDF-4787-43A5-84F6-DB339DD31582}" destId="{509E4298-11AF-4E20-BDBA-9DF0BAE0CAE0}" srcOrd="0" destOrd="0" presId="urn:microsoft.com/office/officeart/2008/layout/HexagonCluster"/>
    <dgm:cxn modelId="{13C66CE8-FECE-4DD3-8A89-3F8592A3332C}" type="presParOf" srcId="{6C62B878-5B72-4877-816B-2964A0077792}" destId="{90F23B5B-5783-4ABA-98F6-82DBBAC6D96F}" srcOrd="8" destOrd="0" presId="urn:microsoft.com/office/officeart/2008/layout/HexagonCluster"/>
    <dgm:cxn modelId="{665C3223-41F9-41C2-A5E8-3B8AF8056AE5}" type="presParOf" srcId="{90F23B5B-5783-4ABA-98F6-82DBBAC6D96F}" destId="{6D523EC5-4B77-471B-8AED-60FDFBCB1EE3}" srcOrd="0" destOrd="0" presId="urn:microsoft.com/office/officeart/2008/layout/HexagonCluster"/>
    <dgm:cxn modelId="{BEC5AE7A-5FA1-4935-ABFA-FB3F47A80B9E}" type="presParOf" srcId="{6C62B878-5B72-4877-816B-2964A0077792}" destId="{3FA38512-CB92-420F-85DD-23468C6A2230}" srcOrd="9" destOrd="0" presId="urn:microsoft.com/office/officeart/2008/layout/HexagonCluster"/>
    <dgm:cxn modelId="{31DB5C73-1004-442D-9E02-71888E31F7DC}" type="presParOf" srcId="{3FA38512-CB92-420F-85DD-23468C6A2230}" destId="{0EC4013B-652E-477A-8E97-7895AFF1D491}" srcOrd="0" destOrd="0" presId="urn:microsoft.com/office/officeart/2008/layout/HexagonCluster"/>
    <dgm:cxn modelId="{CF89C999-3CE0-4710-95E6-6E9DAD4EF67F}" type="presParOf" srcId="{6C62B878-5B72-4877-816B-2964A0077792}" destId="{FF4202FE-3825-4CDE-815B-C0FE9B68AD01}" srcOrd="10" destOrd="0" presId="urn:microsoft.com/office/officeart/2008/layout/HexagonCluster"/>
    <dgm:cxn modelId="{5E84CCFC-27FB-4145-A860-BF298BC6D2A2}" type="presParOf" srcId="{FF4202FE-3825-4CDE-815B-C0FE9B68AD01}" destId="{E21761E3-50A8-4C81-A31E-63522E02EDA2}" srcOrd="0" destOrd="0" presId="urn:microsoft.com/office/officeart/2008/layout/HexagonCluster"/>
    <dgm:cxn modelId="{AF5A9D39-C1F1-4439-8FE4-BE85B8D97A81}" type="presParOf" srcId="{6C62B878-5B72-4877-816B-2964A0077792}" destId="{6EECC848-0B68-48CA-B77A-B5F008FF6690}" srcOrd="11" destOrd="0" presId="urn:microsoft.com/office/officeart/2008/layout/HexagonCluster"/>
    <dgm:cxn modelId="{7128A071-1791-4987-97DE-81EBC77BC648}" type="presParOf" srcId="{6EECC848-0B68-48CA-B77A-B5F008FF6690}" destId="{81F431C8-4B9C-469B-8763-61AEEC62D697}"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FA19BF-C410-4E65-A8C2-69B732DFD91F}" type="doc">
      <dgm:prSet loTypeId="urn:microsoft.com/office/officeart/2005/8/layout/gear1" loCatId="relationship" qsTypeId="urn:microsoft.com/office/officeart/2005/8/quickstyle/simple1" qsCatId="simple" csTypeId="urn:microsoft.com/office/officeart/2005/8/colors/accent6_4" csCatId="accent6" phldr="1"/>
      <dgm:spPr/>
    </dgm:pt>
    <dgm:pt modelId="{8C8D6DDA-8428-49E4-90ED-7416893196F0}">
      <dgm:prSet phldrT="[Text]"/>
      <dgm:spPr>
        <a:gradFill rotWithShape="0">
          <a:gsLst>
            <a:gs pos="100000">
              <a:schemeClr val="bg1">
                <a:lumMod val="75000"/>
              </a:schemeClr>
            </a:gs>
            <a:gs pos="92498">
              <a:schemeClr val="accent2">
                <a:lumMod val="60000"/>
                <a:lumOff val="40000"/>
              </a:schemeClr>
            </a:gs>
            <a:gs pos="62000">
              <a:schemeClr val="tx1">
                <a:lumMod val="75000"/>
                <a:lumOff val="25000"/>
              </a:schemeClr>
            </a:gs>
          </a:gsLst>
          <a:lin ang="16200000" scaled="0"/>
        </a:gradFill>
      </dgm:spPr>
      <dgm:t>
        <a:bodyPr/>
        <a:lstStyle/>
        <a:p>
          <a:r>
            <a:rPr lang="en-GB" dirty="0"/>
            <a:t>CROSS-BORDER MERGER</a:t>
          </a:r>
        </a:p>
      </dgm:t>
    </dgm:pt>
    <dgm:pt modelId="{0C98793F-57D0-4527-B4B2-A80FF4D7EB4F}" type="parTrans" cxnId="{C495516C-FF2E-4849-83E2-D72851833D95}">
      <dgm:prSet/>
      <dgm:spPr/>
      <dgm:t>
        <a:bodyPr/>
        <a:lstStyle/>
        <a:p>
          <a:endParaRPr lang="en-GB"/>
        </a:p>
      </dgm:t>
    </dgm:pt>
    <dgm:pt modelId="{37922264-3B2B-4129-A1F1-2F2DA4BE4AC4}" type="sibTrans" cxnId="{C495516C-FF2E-4849-83E2-D72851833D95}">
      <dgm:prSet/>
      <dgm:spPr>
        <a:gradFill rotWithShape="0">
          <a:gsLst>
            <a:gs pos="100000">
              <a:srgbClr val="C00000"/>
            </a:gs>
            <a:gs pos="69000">
              <a:schemeClr val="accent6">
                <a:lumMod val="50000"/>
              </a:schemeClr>
            </a:gs>
          </a:gsLst>
          <a:lin ang="16200000" scaled="0"/>
        </a:gradFill>
      </dgm:spPr>
      <dgm:t>
        <a:bodyPr/>
        <a:lstStyle/>
        <a:p>
          <a:endParaRPr lang="en-GB"/>
        </a:p>
      </dgm:t>
    </dgm:pt>
    <dgm:pt modelId="{26467BAD-568F-4F97-B1F0-237A786E2CEC}">
      <dgm:prSet phldrT="[Text]"/>
      <dgm:spPr>
        <a:gradFill rotWithShape="0">
          <a:gsLst>
            <a:gs pos="27807">
              <a:schemeClr val="accent6">
                <a:lumMod val="75000"/>
              </a:schemeClr>
            </a:gs>
            <a:gs pos="72000">
              <a:schemeClr val="tx1">
                <a:lumMod val="85000"/>
                <a:lumOff val="15000"/>
              </a:schemeClr>
            </a:gs>
          </a:gsLst>
          <a:lin ang="16200000" scaled="0"/>
        </a:gradFill>
      </dgm:spPr>
      <dgm:t>
        <a:bodyPr/>
        <a:lstStyle/>
        <a:p>
          <a:r>
            <a:rPr lang="en-GB" dirty="0"/>
            <a:t>REORGANISATION</a:t>
          </a:r>
        </a:p>
      </dgm:t>
    </dgm:pt>
    <dgm:pt modelId="{70C83E5E-AABB-439E-9809-F3CAC8692605}" type="parTrans" cxnId="{13E22AFA-87BA-458E-9A93-ADDE401CB315}">
      <dgm:prSet/>
      <dgm:spPr/>
      <dgm:t>
        <a:bodyPr/>
        <a:lstStyle/>
        <a:p>
          <a:endParaRPr lang="en-GB"/>
        </a:p>
      </dgm:t>
    </dgm:pt>
    <dgm:pt modelId="{8615EA8B-622A-4914-BC54-3205CEEAC0ED}" type="sibTrans" cxnId="{13E22AFA-87BA-458E-9A93-ADDE401CB315}">
      <dgm:prSet/>
      <dgm:spPr>
        <a:gradFill rotWithShape="0">
          <a:gsLst>
            <a:gs pos="100000">
              <a:srgbClr val="FF0000"/>
            </a:gs>
            <a:gs pos="67000">
              <a:schemeClr val="accent6">
                <a:lumMod val="50000"/>
              </a:schemeClr>
            </a:gs>
          </a:gsLst>
          <a:lin ang="16200000" scaled="0"/>
        </a:gradFill>
      </dgm:spPr>
      <dgm:t>
        <a:bodyPr/>
        <a:lstStyle/>
        <a:p>
          <a:endParaRPr lang="en-GB"/>
        </a:p>
      </dgm:t>
    </dgm:pt>
    <dgm:pt modelId="{A41D92AD-7092-404E-AD3C-DF6BEBC5D706}">
      <dgm:prSet phldrT="[Text]"/>
      <dgm:spPr>
        <a:gradFill rotWithShape="0">
          <a:gsLst>
            <a:gs pos="100000">
              <a:schemeClr val="accent5">
                <a:lumMod val="75000"/>
              </a:schemeClr>
            </a:gs>
            <a:gs pos="46000">
              <a:schemeClr val="accent2">
                <a:lumMod val="50000"/>
              </a:schemeClr>
            </a:gs>
          </a:gsLst>
          <a:lin ang="16200000" scaled="0"/>
        </a:gradFill>
      </dgm:spPr>
      <dgm:t>
        <a:bodyPr/>
        <a:lstStyle/>
        <a:p>
          <a:r>
            <a:rPr lang="en-GB" dirty="0"/>
            <a:t>SHARE SALE</a:t>
          </a:r>
        </a:p>
      </dgm:t>
    </dgm:pt>
    <dgm:pt modelId="{A91C624D-A288-46A2-81C5-43F8BC9ACE58}" type="parTrans" cxnId="{DA49552E-2220-4BAB-B688-CBF1D7BEE913}">
      <dgm:prSet/>
      <dgm:spPr/>
      <dgm:t>
        <a:bodyPr/>
        <a:lstStyle/>
        <a:p>
          <a:endParaRPr lang="en-GB"/>
        </a:p>
      </dgm:t>
    </dgm:pt>
    <dgm:pt modelId="{E3DA5FFF-15DA-4AEF-9A07-E025B57DEEF2}" type="sibTrans" cxnId="{DA49552E-2220-4BAB-B688-CBF1D7BEE913}">
      <dgm:prSet/>
      <dgm:spPr>
        <a:gradFill rotWithShape="0">
          <a:gsLst>
            <a:gs pos="100000">
              <a:schemeClr val="accent5">
                <a:lumMod val="75000"/>
              </a:schemeClr>
            </a:gs>
            <a:gs pos="41000">
              <a:schemeClr val="accent6">
                <a:lumMod val="50000"/>
              </a:schemeClr>
            </a:gs>
          </a:gsLst>
          <a:lin ang="16200000" scaled="0"/>
        </a:gradFill>
      </dgm:spPr>
      <dgm:t>
        <a:bodyPr/>
        <a:lstStyle/>
        <a:p>
          <a:endParaRPr lang="en-GB"/>
        </a:p>
      </dgm:t>
    </dgm:pt>
    <dgm:pt modelId="{F63008C6-A6AE-4B10-8814-57C5ADE8E8DA}" type="pres">
      <dgm:prSet presAssocID="{6FFA19BF-C410-4E65-A8C2-69B732DFD91F}" presName="composite" presStyleCnt="0">
        <dgm:presLayoutVars>
          <dgm:chMax val="3"/>
          <dgm:animLvl val="lvl"/>
          <dgm:resizeHandles val="exact"/>
        </dgm:presLayoutVars>
      </dgm:prSet>
      <dgm:spPr/>
    </dgm:pt>
    <dgm:pt modelId="{B6F882F4-083C-43DD-93D7-DD1342F13036}" type="pres">
      <dgm:prSet presAssocID="{8C8D6DDA-8428-49E4-90ED-7416893196F0}" presName="gear1" presStyleLbl="node1" presStyleIdx="0" presStyleCnt="3" custLinFactNeighborX="1076" custLinFactNeighborY="-1295">
        <dgm:presLayoutVars>
          <dgm:chMax val="1"/>
          <dgm:bulletEnabled val="1"/>
        </dgm:presLayoutVars>
      </dgm:prSet>
      <dgm:spPr/>
    </dgm:pt>
    <dgm:pt modelId="{5A043A92-A40F-494F-A049-ABB67BCA2CD7}" type="pres">
      <dgm:prSet presAssocID="{8C8D6DDA-8428-49E4-90ED-7416893196F0}" presName="gear1srcNode" presStyleLbl="node1" presStyleIdx="0" presStyleCnt="3"/>
      <dgm:spPr/>
    </dgm:pt>
    <dgm:pt modelId="{0F453179-775C-48A9-A63C-2CAA6E21D96F}" type="pres">
      <dgm:prSet presAssocID="{8C8D6DDA-8428-49E4-90ED-7416893196F0}" presName="gear1dstNode" presStyleLbl="node1" presStyleIdx="0" presStyleCnt="3"/>
      <dgm:spPr/>
    </dgm:pt>
    <dgm:pt modelId="{3428814A-8459-4370-BD11-5E01BF31C72F}" type="pres">
      <dgm:prSet presAssocID="{26467BAD-568F-4F97-B1F0-237A786E2CEC}" presName="gear2" presStyleLbl="node1" presStyleIdx="1" presStyleCnt="3">
        <dgm:presLayoutVars>
          <dgm:chMax val="1"/>
          <dgm:bulletEnabled val="1"/>
        </dgm:presLayoutVars>
      </dgm:prSet>
      <dgm:spPr/>
    </dgm:pt>
    <dgm:pt modelId="{FB102F3E-68AD-40A2-BB2D-B1F8BEA7F7BE}" type="pres">
      <dgm:prSet presAssocID="{26467BAD-568F-4F97-B1F0-237A786E2CEC}" presName="gear2srcNode" presStyleLbl="node1" presStyleIdx="1" presStyleCnt="3"/>
      <dgm:spPr/>
    </dgm:pt>
    <dgm:pt modelId="{62F26B48-53FE-4F2B-BEE6-D1987D4EFD81}" type="pres">
      <dgm:prSet presAssocID="{26467BAD-568F-4F97-B1F0-237A786E2CEC}" presName="gear2dstNode" presStyleLbl="node1" presStyleIdx="1" presStyleCnt="3"/>
      <dgm:spPr/>
    </dgm:pt>
    <dgm:pt modelId="{F9DB113E-F296-4A38-9656-7A658C2AE8D5}" type="pres">
      <dgm:prSet presAssocID="{A41D92AD-7092-404E-AD3C-DF6BEBC5D706}" presName="gear3" presStyleLbl="node1" presStyleIdx="2" presStyleCnt="3"/>
      <dgm:spPr/>
    </dgm:pt>
    <dgm:pt modelId="{2BF410E8-370E-499D-BEEA-80128DFE8BB0}" type="pres">
      <dgm:prSet presAssocID="{A41D92AD-7092-404E-AD3C-DF6BEBC5D706}" presName="gear3tx" presStyleLbl="node1" presStyleIdx="2" presStyleCnt="3">
        <dgm:presLayoutVars>
          <dgm:chMax val="1"/>
          <dgm:bulletEnabled val="1"/>
        </dgm:presLayoutVars>
      </dgm:prSet>
      <dgm:spPr/>
    </dgm:pt>
    <dgm:pt modelId="{6FEF4C9D-DC22-4788-AE6F-61BD772B653E}" type="pres">
      <dgm:prSet presAssocID="{A41D92AD-7092-404E-AD3C-DF6BEBC5D706}" presName="gear3srcNode" presStyleLbl="node1" presStyleIdx="2" presStyleCnt="3"/>
      <dgm:spPr/>
    </dgm:pt>
    <dgm:pt modelId="{56AB846A-EA99-4C0F-8FCB-DD39A5831C27}" type="pres">
      <dgm:prSet presAssocID="{A41D92AD-7092-404E-AD3C-DF6BEBC5D706}" presName="gear3dstNode" presStyleLbl="node1" presStyleIdx="2" presStyleCnt="3"/>
      <dgm:spPr/>
    </dgm:pt>
    <dgm:pt modelId="{50783D44-0F40-4B12-9BDD-D6BF31F5815C}" type="pres">
      <dgm:prSet presAssocID="{37922264-3B2B-4129-A1F1-2F2DA4BE4AC4}" presName="connector1" presStyleLbl="sibTrans2D1" presStyleIdx="0" presStyleCnt="3"/>
      <dgm:spPr/>
    </dgm:pt>
    <dgm:pt modelId="{7AF047EB-1E51-4A94-B948-9AF252FEA674}" type="pres">
      <dgm:prSet presAssocID="{8615EA8B-622A-4914-BC54-3205CEEAC0ED}" presName="connector2" presStyleLbl="sibTrans2D1" presStyleIdx="1" presStyleCnt="3"/>
      <dgm:spPr/>
    </dgm:pt>
    <dgm:pt modelId="{C0578B78-02CA-4E92-8954-21131B7E8CA9}" type="pres">
      <dgm:prSet presAssocID="{E3DA5FFF-15DA-4AEF-9A07-E025B57DEEF2}" presName="connector3" presStyleLbl="sibTrans2D1" presStyleIdx="2" presStyleCnt="3"/>
      <dgm:spPr/>
    </dgm:pt>
  </dgm:ptLst>
  <dgm:cxnLst>
    <dgm:cxn modelId="{65965602-A781-408A-A39B-A98FF9713609}" type="presOf" srcId="{A41D92AD-7092-404E-AD3C-DF6BEBC5D706}" destId="{6FEF4C9D-DC22-4788-AE6F-61BD772B653E}" srcOrd="2" destOrd="0" presId="urn:microsoft.com/office/officeart/2005/8/layout/gear1"/>
    <dgm:cxn modelId="{12F43B25-A719-405A-A146-A90426B1936A}" type="presOf" srcId="{26467BAD-568F-4F97-B1F0-237A786E2CEC}" destId="{3428814A-8459-4370-BD11-5E01BF31C72F}" srcOrd="0" destOrd="0" presId="urn:microsoft.com/office/officeart/2005/8/layout/gear1"/>
    <dgm:cxn modelId="{DA49552E-2220-4BAB-B688-CBF1D7BEE913}" srcId="{6FFA19BF-C410-4E65-A8C2-69B732DFD91F}" destId="{A41D92AD-7092-404E-AD3C-DF6BEBC5D706}" srcOrd="2" destOrd="0" parTransId="{A91C624D-A288-46A2-81C5-43F8BC9ACE58}" sibTransId="{E3DA5FFF-15DA-4AEF-9A07-E025B57DEEF2}"/>
    <dgm:cxn modelId="{FFD38431-444B-411B-9256-490C94326786}" type="presOf" srcId="{26467BAD-568F-4F97-B1F0-237A786E2CEC}" destId="{62F26B48-53FE-4F2B-BEE6-D1987D4EFD81}" srcOrd="2" destOrd="0" presId="urn:microsoft.com/office/officeart/2005/8/layout/gear1"/>
    <dgm:cxn modelId="{5E0EB938-83D3-4C4A-A01F-6869CE3CCEB7}" type="presOf" srcId="{8C8D6DDA-8428-49E4-90ED-7416893196F0}" destId="{B6F882F4-083C-43DD-93D7-DD1342F13036}" srcOrd="0" destOrd="0" presId="urn:microsoft.com/office/officeart/2005/8/layout/gear1"/>
    <dgm:cxn modelId="{6BF8C860-5E5C-4EDA-89B4-FFAB38DE0578}" type="presOf" srcId="{26467BAD-568F-4F97-B1F0-237A786E2CEC}" destId="{FB102F3E-68AD-40A2-BB2D-B1F8BEA7F7BE}" srcOrd="1" destOrd="0" presId="urn:microsoft.com/office/officeart/2005/8/layout/gear1"/>
    <dgm:cxn modelId="{E96EBB48-1DB7-4130-9D05-CBE6FBFD255B}" type="presOf" srcId="{A41D92AD-7092-404E-AD3C-DF6BEBC5D706}" destId="{2BF410E8-370E-499D-BEEA-80128DFE8BB0}" srcOrd="1" destOrd="0" presId="urn:microsoft.com/office/officeart/2005/8/layout/gear1"/>
    <dgm:cxn modelId="{C495516C-FF2E-4849-83E2-D72851833D95}" srcId="{6FFA19BF-C410-4E65-A8C2-69B732DFD91F}" destId="{8C8D6DDA-8428-49E4-90ED-7416893196F0}" srcOrd="0" destOrd="0" parTransId="{0C98793F-57D0-4527-B4B2-A80FF4D7EB4F}" sibTransId="{37922264-3B2B-4129-A1F1-2F2DA4BE4AC4}"/>
    <dgm:cxn modelId="{7D6FE358-9E40-4657-BB3F-EC694FD8E09E}" type="presOf" srcId="{E3DA5FFF-15DA-4AEF-9A07-E025B57DEEF2}" destId="{C0578B78-02CA-4E92-8954-21131B7E8CA9}" srcOrd="0" destOrd="0" presId="urn:microsoft.com/office/officeart/2005/8/layout/gear1"/>
    <dgm:cxn modelId="{E674E388-33F0-478E-8523-6F0D79F3EB2B}" type="presOf" srcId="{A41D92AD-7092-404E-AD3C-DF6BEBC5D706}" destId="{56AB846A-EA99-4C0F-8FCB-DD39A5831C27}" srcOrd="3" destOrd="0" presId="urn:microsoft.com/office/officeart/2005/8/layout/gear1"/>
    <dgm:cxn modelId="{B9A44389-631F-4C07-AFE1-D0D661286E27}" type="presOf" srcId="{A41D92AD-7092-404E-AD3C-DF6BEBC5D706}" destId="{F9DB113E-F296-4A38-9656-7A658C2AE8D5}" srcOrd="0" destOrd="0" presId="urn:microsoft.com/office/officeart/2005/8/layout/gear1"/>
    <dgm:cxn modelId="{D97B6095-122A-4F94-BC59-B84B321A183B}" type="presOf" srcId="{8C8D6DDA-8428-49E4-90ED-7416893196F0}" destId="{0F453179-775C-48A9-A63C-2CAA6E21D96F}" srcOrd="2" destOrd="0" presId="urn:microsoft.com/office/officeart/2005/8/layout/gear1"/>
    <dgm:cxn modelId="{18189D9E-298E-4AC3-B019-75CEE5825F5C}" type="presOf" srcId="{37922264-3B2B-4129-A1F1-2F2DA4BE4AC4}" destId="{50783D44-0F40-4B12-9BDD-D6BF31F5815C}" srcOrd="0" destOrd="0" presId="urn:microsoft.com/office/officeart/2005/8/layout/gear1"/>
    <dgm:cxn modelId="{2AC296A3-F7BF-4B64-AF69-4A6A19EF733C}" type="presOf" srcId="{6FFA19BF-C410-4E65-A8C2-69B732DFD91F}" destId="{F63008C6-A6AE-4B10-8814-57C5ADE8E8DA}" srcOrd="0" destOrd="0" presId="urn:microsoft.com/office/officeart/2005/8/layout/gear1"/>
    <dgm:cxn modelId="{54BA05BF-B0D3-403E-8520-E5A42B0BC827}" type="presOf" srcId="{8C8D6DDA-8428-49E4-90ED-7416893196F0}" destId="{5A043A92-A40F-494F-A049-ABB67BCA2CD7}" srcOrd="1" destOrd="0" presId="urn:microsoft.com/office/officeart/2005/8/layout/gear1"/>
    <dgm:cxn modelId="{DE1661CD-73F9-4D6B-8834-34CB9F029731}" type="presOf" srcId="{8615EA8B-622A-4914-BC54-3205CEEAC0ED}" destId="{7AF047EB-1E51-4A94-B948-9AF252FEA674}" srcOrd="0" destOrd="0" presId="urn:microsoft.com/office/officeart/2005/8/layout/gear1"/>
    <dgm:cxn modelId="{13E22AFA-87BA-458E-9A93-ADDE401CB315}" srcId="{6FFA19BF-C410-4E65-A8C2-69B732DFD91F}" destId="{26467BAD-568F-4F97-B1F0-237A786E2CEC}" srcOrd="1" destOrd="0" parTransId="{70C83E5E-AABB-439E-9809-F3CAC8692605}" sibTransId="{8615EA8B-622A-4914-BC54-3205CEEAC0ED}"/>
    <dgm:cxn modelId="{A1788547-D3A4-491D-BDF0-8A1A3DA6BD82}" type="presParOf" srcId="{F63008C6-A6AE-4B10-8814-57C5ADE8E8DA}" destId="{B6F882F4-083C-43DD-93D7-DD1342F13036}" srcOrd="0" destOrd="0" presId="urn:microsoft.com/office/officeart/2005/8/layout/gear1"/>
    <dgm:cxn modelId="{36C720D7-57B7-4A0A-9208-D958105845AD}" type="presParOf" srcId="{F63008C6-A6AE-4B10-8814-57C5ADE8E8DA}" destId="{5A043A92-A40F-494F-A049-ABB67BCA2CD7}" srcOrd="1" destOrd="0" presId="urn:microsoft.com/office/officeart/2005/8/layout/gear1"/>
    <dgm:cxn modelId="{CA5CCD5E-EA46-4B78-A76B-223817D20FAA}" type="presParOf" srcId="{F63008C6-A6AE-4B10-8814-57C5ADE8E8DA}" destId="{0F453179-775C-48A9-A63C-2CAA6E21D96F}" srcOrd="2" destOrd="0" presId="urn:microsoft.com/office/officeart/2005/8/layout/gear1"/>
    <dgm:cxn modelId="{484F0D4B-64FE-4CF8-897E-4CF0695E6634}" type="presParOf" srcId="{F63008C6-A6AE-4B10-8814-57C5ADE8E8DA}" destId="{3428814A-8459-4370-BD11-5E01BF31C72F}" srcOrd="3" destOrd="0" presId="urn:microsoft.com/office/officeart/2005/8/layout/gear1"/>
    <dgm:cxn modelId="{F55CB8CB-9DB6-4DFB-B748-FFABCC2CF125}" type="presParOf" srcId="{F63008C6-A6AE-4B10-8814-57C5ADE8E8DA}" destId="{FB102F3E-68AD-40A2-BB2D-B1F8BEA7F7BE}" srcOrd="4" destOrd="0" presId="urn:microsoft.com/office/officeart/2005/8/layout/gear1"/>
    <dgm:cxn modelId="{A9C1A8D0-9FE6-43A3-884C-D8300CEE1FC3}" type="presParOf" srcId="{F63008C6-A6AE-4B10-8814-57C5ADE8E8DA}" destId="{62F26B48-53FE-4F2B-BEE6-D1987D4EFD81}" srcOrd="5" destOrd="0" presId="urn:microsoft.com/office/officeart/2005/8/layout/gear1"/>
    <dgm:cxn modelId="{3ED1F8B6-7B4E-41A9-A21C-A3148DB43396}" type="presParOf" srcId="{F63008C6-A6AE-4B10-8814-57C5ADE8E8DA}" destId="{F9DB113E-F296-4A38-9656-7A658C2AE8D5}" srcOrd="6" destOrd="0" presId="urn:microsoft.com/office/officeart/2005/8/layout/gear1"/>
    <dgm:cxn modelId="{8E9FEDE8-BA2B-447B-B4AA-90B443C322C3}" type="presParOf" srcId="{F63008C6-A6AE-4B10-8814-57C5ADE8E8DA}" destId="{2BF410E8-370E-499D-BEEA-80128DFE8BB0}" srcOrd="7" destOrd="0" presId="urn:microsoft.com/office/officeart/2005/8/layout/gear1"/>
    <dgm:cxn modelId="{0ECEB6AF-4997-4CDE-8E7B-C1915FBD90CA}" type="presParOf" srcId="{F63008C6-A6AE-4B10-8814-57C5ADE8E8DA}" destId="{6FEF4C9D-DC22-4788-AE6F-61BD772B653E}" srcOrd="8" destOrd="0" presId="urn:microsoft.com/office/officeart/2005/8/layout/gear1"/>
    <dgm:cxn modelId="{9644186F-DAB8-46C6-B5DB-E4174BA6F9F5}" type="presParOf" srcId="{F63008C6-A6AE-4B10-8814-57C5ADE8E8DA}" destId="{56AB846A-EA99-4C0F-8FCB-DD39A5831C27}" srcOrd="9" destOrd="0" presId="urn:microsoft.com/office/officeart/2005/8/layout/gear1"/>
    <dgm:cxn modelId="{FCBD8FE9-93E7-4843-8B05-E90A377C35B8}" type="presParOf" srcId="{F63008C6-A6AE-4B10-8814-57C5ADE8E8DA}" destId="{50783D44-0F40-4B12-9BDD-D6BF31F5815C}" srcOrd="10" destOrd="0" presId="urn:microsoft.com/office/officeart/2005/8/layout/gear1"/>
    <dgm:cxn modelId="{9B6B238C-3628-43CF-A30F-3FA5D530855D}" type="presParOf" srcId="{F63008C6-A6AE-4B10-8814-57C5ADE8E8DA}" destId="{7AF047EB-1E51-4A94-B948-9AF252FEA674}" srcOrd="11" destOrd="0" presId="urn:microsoft.com/office/officeart/2005/8/layout/gear1"/>
    <dgm:cxn modelId="{00BD1273-6015-4556-8B5B-BA6969EA2EFC}" type="presParOf" srcId="{F63008C6-A6AE-4B10-8814-57C5ADE8E8DA}" destId="{C0578B78-02CA-4E92-8954-21131B7E8CA9}"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C165B-C68E-44E1-96C3-29FFAEF7D084}">
      <dsp:nvSpPr>
        <dsp:cNvPr id="0" name=""/>
        <dsp:cNvSpPr/>
      </dsp:nvSpPr>
      <dsp:spPr>
        <a:xfrm>
          <a:off x="1256785" y="1342623"/>
          <a:ext cx="945439" cy="815133"/>
        </a:xfrm>
        <a:prstGeom prst="hexagon">
          <a:avLst>
            <a:gd name="adj" fmla="val 25000"/>
            <a:gd name="vf" fmla="val 115470"/>
          </a:avLst>
        </a:prstGeom>
        <a:gradFill rotWithShape="0">
          <a:gsLst>
            <a:gs pos="24000">
              <a:srgbClr val="87878C"/>
            </a:gs>
            <a:gs pos="100000">
              <a:schemeClr val="accent6">
                <a:shade val="50000"/>
                <a:hueOff val="0"/>
                <a:satOff val="0"/>
                <a:lumOff val="0"/>
                <a:alphaOff val="0"/>
                <a:shade val="94000"/>
                <a:satMod val="135000"/>
              </a:schemeClr>
            </a:gs>
          </a:gsLst>
          <a:lin ang="16200000" scaled="0"/>
        </a:gradFill>
        <a:ln w="9525" cap="flat" cmpd="sng" algn="ctr">
          <a:solidFill>
            <a:schemeClr val="accent6">
              <a:shade val="5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0" tIns="43180" rIns="0" bIns="43180" numCol="1" spcCol="1270" anchor="ctr" anchorCtr="0">
          <a:noAutofit/>
        </a:bodyPr>
        <a:lstStyle/>
        <a:p>
          <a:pPr marL="0" lvl="0" indent="0" algn="ctr" defTabSz="1511300">
            <a:lnSpc>
              <a:spcPct val="90000"/>
            </a:lnSpc>
            <a:spcBef>
              <a:spcPct val="0"/>
            </a:spcBef>
            <a:spcAft>
              <a:spcPct val="35000"/>
            </a:spcAft>
            <a:buNone/>
          </a:pPr>
          <a:endParaRPr lang="en-GB" sz="3400" kern="1200" dirty="0"/>
        </a:p>
      </dsp:txBody>
      <dsp:txXfrm>
        <a:off x="1403499" y="1469116"/>
        <a:ext cx="652011" cy="562147"/>
      </dsp:txXfrm>
    </dsp:sp>
    <dsp:sp modelId="{6CFCDBB8-784B-497A-B88C-29EE9EA2797F}">
      <dsp:nvSpPr>
        <dsp:cNvPr id="0" name=""/>
        <dsp:cNvSpPr/>
      </dsp:nvSpPr>
      <dsp:spPr>
        <a:xfrm>
          <a:off x="3456383" y="301717"/>
          <a:ext cx="263324" cy="248037"/>
        </a:xfrm>
        <a:prstGeom prst="hexagon">
          <a:avLst>
            <a:gd name="adj" fmla="val 25000"/>
            <a:gd name="vf" fmla="val 115470"/>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FA26B1A6-F52A-4F8F-8DDB-A39EC788C448}">
      <dsp:nvSpPr>
        <dsp:cNvPr id="0" name=""/>
        <dsp:cNvSpPr/>
      </dsp:nvSpPr>
      <dsp:spPr>
        <a:xfrm>
          <a:off x="448619" y="904799"/>
          <a:ext cx="945439" cy="815133"/>
        </a:xfrm>
        <a:prstGeom prst="hexagon">
          <a:avLst>
            <a:gd name="adj" fmla="val 25000"/>
            <a:gd name="vf" fmla="val 115470"/>
          </a:avLst>
        </a:prstGeom>
        <a:gradFill flip="none" rotWithShape="0">
          <a:gsLst>
            <a:gs pos="0">
              <a:srgbClr val="703D16"/>
            </a:gs>
            <a:gs pos="94000">
              <a:schemeClr val="lt1">
                <a:hueOff val="0"/>
                <a:satOff val="0"/>
                <a:lumOff val="0"/>
                <a:shade val="67500"/>
                <a:satMod val="115000"/>
              </a:schemeClr>
            </a:gs>
            <a:gs pos="100000">
              <a:schemeClr val="lt1">
                <a:hueOff val="0"/>
                <a:satOff val="0"/>
                <a:lumOff val="0"/>
                <a:shade val="100000"/>
                <a:satMod val="115000"/>
              </a:schemeClr>
            </a:gs>
          </a:gsLst>
          <a:lin ang="0" scaled="1"/>
          <a:tileRect/>
        </a:gradFill>
        <a:ln w="9525" cap="flat" cmpd="sng" algn="ctr">
          <a:solidFill>
            <a:schemeClr val="accent6">
              <a:shade val="5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449A049B-4703-4318-83C6-82E0BFF749BA}">
      <dsp:nvSpPr>
        <dsp:cNvPr id="0" name=""/>
        <dsp:cNvSpPr/>
      </dsp:nvSpPr>
      <dsp:spPr>
        <a:xfrm>
          <a:off x="3456384" y="229709"/>
          <a:ext cx="347204" cy="400671"/>
        </a:xfrm>
        <a:prstGeom prst="hexagon">
          <a:avLst>
            <a:gd name="adj" fmla="val 25000"/>
            <a:gd name="vf" fmla="val 115470"/>
          </a:avLst>
        </a:prstGeom>
        <a:solidFill>
          <a:srgbClr val="3B3B3B"/>
        </a:solidFill>
        <a:ln w="9525" cap="flat" cmpd="sng" algn="ctr">
          <a:solidFill>
            <a:schemeClr val="accent6">
              <a:hueOff val="0"/>
              <a:satOff val="0"/>
              <a:lumOff val="0"/>
              <a:alphaOff val="0"/>
            </a:schemeClr>
          </a:solidFill>
          <a:prstDash val="solid"/>
        </a:ln>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E1439CCC-CC73-43C8-AA01-63899277BB30}">
      <dsp:nvSpPr>
        <dsp:cNvPr id="0" name=""/>
        <dsp:cNvSpPr/>
      </dsp:nvSpPr>
      <dsp:spPr>
        <a:xfrm>
          <a:off x="2062259" y="895108"/>
          <a:ext cx="945439" cy="815133"/>
        </a:xfrm>
        <a:prstGeom prst="hexagon">
          <a:avLst>
            <a:gd name="adj" fmla="val 25000"/>
            <a:gd name="vf" fmla="val 115470"/>
          </a:avLst>
        </a:prstGeom>
        <a:gradFill rotWithShape="0">
          <a:gsLst>
            <a:gs pos="16000">
              <a:schemeClr val="tx1">
                <a:lumMod val="65000"/>
                <a:lumOff val="35000"/>
              </a:schemeClr>
            </a:gs>
            <a:gs pos="100000">
              <a:schemeClr val="accent2">
                <a:lumMod val="50000"/>
              </a:schemeClr>
            </a:gs>
          </a:gsLst>
          <a:lin ang="16200000" scaled="0"/>
        </a:gradFill>
        <a:ln w="9525" cap="flat" cmpd="sng" algn="ctr">
          <a:solidFill>
            <a:schemeClr val="accent6">
              <a:shade val="50000"/>
              <a:hueOff val="-307797"/>
              <a:satOff val="20520"/>
              <a:lumOff val="2679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0" tIns="43180" rIns="0" bIns="43180" numCol="1" spcCol="1270" anchor="ctr" anchorCtr="0">
          <a:noAutofit/>
        </a:bodyPr>
        <a:lstStyle/>
        <a:p>
          <a:pPr marL="0" lvl="0" indent="0" algn="ctr" defTabSz="1511300">
            <a:lnSpc>
              <a:spcPct val="90000"/>
            </a:lnSpc>
            <a:spcBef>
              <a:spcPct val="0"/>
            </a:spcBef>
            <a:spcAft>
              <a:spcPct val="35000"/>
            </a:spcAft>
            <a:buNone/>
          </a:pPr>
          <a:endParaRPr lang="en-GB" sz="3400" kern="1200" dirty="0"/>
        </a:p>
      </dsp:txBody>
      <dsp:txXfrm>
        <a:off x="2208973" y="1021601"/>
        <a:ext cx="652011" cy="562147"/>
      </dsp:txXfrm>
    </dsp:sp>
    <dsp:sp modelId="{7BE7C6B6-F8A1-4213-8F80-A7510365DCE6}">
      <dsp:nvSpPr>
        <dsp:cNvPr id="0" name=""/>
        <dsp:cNvSpPr/>
      </dsp:nvSpPr>
      <dsp:spPr>
        <a:xfrm>
          <a:off x="3275856" y="229709"/>
          <a:ext cx="415956" cy="362499"/>
        </a:xfrm>
        <a:prstGeom prst="hexagon">
          <a:avLst>
            <a:gd name="adj" fmla="val 25000"/>
            <a:gd name="vf" fmla="val 115470"/>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4304705A-A181-4915-A168-4803FE64EEE3}">
      <dsp:nvSpPr>
        <dsp:cNvPr id="0" name=""/>
        <dsp:cNvSpPr/>
      </dsp:nvSpPr>
      <dsp:spPr>
        <a:xfrm>
          <a:off x="2867732" y="1342623"/>
          <a:ext cx="945439" cy="815133"/>
        </a:xfrm>
        <a:prstGeom prst="hexagon">
          <a:avLst>
            <a:gd name="adj" fmla="val 25000"/>
            <a:gd name="vf" fmla="val 115470"/>
          </a:avLst>
        </a:prstGeom>
        <a:gradFill rotWithShape="0">
          <a:gsLst>
            <a:gs pos="1000">
              <a:schemeClr val="accent6">
                <a:lumMod val="50000"/>
              </a:schemeClr>
            </a:gs>
            <a:gs pos="86000">
              <a:schemeClr val="tx1">
                <a:lumMod val="50000"/>
                <a:lumOff val="50000"/>
              </a:schemeClr>
            </a:gs>
          </a:gsLst>
          <a:lin ang="16200000" scaled="0"/>
        </a:gradFill>
        <a:ln w="9525" cap="flat" cmpd="sng" algn="ctr">
          <a:solidFill>
            <a:schemeClr val="accent6">
              <a:shade val="50000"/>
              <a:hueOff val="-307797"/>
              <a:satOff val="20520"/>
              <a:lumOff val="2679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509E4298-11AF-4E20-BDBA-9DF0BAE0CAE0}">
      <dsp:nvSpPr>
        <dsp:cNvPr id="0" name=""/>
        <dsp:cNvSpPr/>
      </dsp:nvSpPr>
      <dsp:spPr>
        <a:xfrm flipV="1">
          <a:off x="3384376" y="157700"/>
          <a:ext cx="347208" cy="435067"/>
        </a:xfrm>
        <a:prstGeom prst="hexagon">
          <a:avLst>
            <a:gd name="adj" fmla="val 25000"/>
            <a:gd name="vf" fmla="val 115470"/>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6D523EC5-4B77-471B-8AED-60FDFBCB1EE3}">
      <dsp:nvSpPr>
        <dsp:cNvPr id="0" name=""/>
        <dsp:cNvSpPr/>
      </dsp:nvSpPr>
      <dsp:spPr>
        <a:xfrm>
          <a:off x="1256785" y="449530"/>
          <a:ext cx="945439" cy="815133"/>
        </a:xfrm>
        <a:prstGeom prst="hexagon">
          <a:avLst>
            <a:gd name="adj" fmla="val 25000"/>
            <a:gd name="vf" fmla="val 115470"/>
          </a:avLst>
        </a:prstGeom>
        <a:gradFill rotWithShape="0">
          <a:gsLst>
            <a:gs pos="2000">
              <a:schemeClr val="accent6">
                <a:shade val="50000"/>
                <a:hueOff val="-307797"/>
                <a:satOff val="20520"/>
                <a:lumOff val="26790"/>
                <a:alphaOff val="0"/>
                <a:shade val="51000"/>
                <a:satMod val="130000"/>
              </a:schemeClr>
            </a:gs>
            <a:gs pos="74000">
              <a:srgbClr val="916348"/>
            </a:gs>
            <a:gs pos="20000">
              <a:schemeClr val="tx1">
                <a:lumMod val="85000"/>
                <a:lumOff val="15000"/>
              </a:schemeClr>
            </a:gs>
            <a:gs pos="100000">
              <a:schemeClr val="accent6">
                <a:shade val="50000"/>
                <a:hueOff val="-307797"/>
                <a:satOff val="20520"/>
                <a:lumOff val="26790"/>
                <a:alphaOff val="0"/>
                <a:shade val="94000"/>
                <a:satMod val="135000"/>
              </a:schemeClr>
            </a:gs>
          </a:gsLst>
          <a:lin ang="16200000" scaled="0"/>
        </a:gradFill>
        <a:ln w="9525" cap="flat" cmpd="sng" algn="ctr">
          <a:solidFill>
            <a:schemeClr val="accent6">
              <a:shade val="50000"/>
              <a:hueOff val="-307797"/>
              <a:satOff val="20520"/>
              <a:lumOff val="2679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0" tIns="43180" rIns="0" bIns="43180" numCol="1" spcCol="1270" anchor="ctr" anchorCtr="0">
          <a:noAutofit/>
        </a:bodyPr>
        <a:lstStyle/>
        <a:p>
          <a:pPr marL="0" lvl="0" indent="0" algn="ctr" defTabSz="1511300">
            <a:lnSpc>
              <a:spcPct val="90000"/>
            </a:lnSpc>
            <a:spcBef>
              <a:spcPct val="0"/>
            </a:spcBef>
            <a:spcAft>
              <a:spcPct val="35000"/>
            </a:spcAft>
            <a:buNone/>
          </a:pPr>
          <a:endParaRPr lang="en-GB" sz="3400" kern="1200" dirty="0"/>
        </a:p>
      </dsp:txBody>
      <dsp:txXfrm>
        <a:off x="1403499" y="576023"/>
        <a:ext cx="652011" cy="562147"/>
      </dsp:txXfrm>
    </dsp:sp>
    <dsp:sp modelId="{0EC4013B-652E-477A-8E97-7895AFF1D491}">
      <dsp:nvSpPr>
        <dsp:cNvPr id="0" name=""/>
        <dsp:cNvSpPr/>
      </dsp:nvSpPr>
      <dsp:spPr>
        <a:xfrm>
          <a:off x="2442689" y="229709"/>
          <a:ext cx="353726" cy="256813"/>
        </a:xfrm>
        <a:prstGeom prst="hexagon">
          <a:avLst>
            <a:gd name="adj" fmla="val 25000"/>
            <a:gd name="vf" fmla="val 115470"/>
          </a:avLst>
        </a:prstGeom>
        <a:pattFill prst="pct5">
          <a:fgClr>
            <a:schemeClr val="lt1">
              <a:hueOff val="0"/>
              <a:satOff val="0"/>
              <a:lumOff val="0"/>
            </a:schemeClr>
          </a:fgClr>
          <a:bgClr>
            <a:schemeClr val="bg1"/>
          </a:bgClr>
        </a:patt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E21761E3-50A8-4C81-A31E-63522E02EDA2}">
      <dsp:nvSpPr>
        <dsp:cNvPr id="0" name=""/>
        <dsp:cNvSpPr/>
      </dsp:nvSpPr>
      <dsp:spPr>
        <a:xfrm>
          <a:off x="2088230" y="0"/>
          <a:ext cx="945439" cy="815133"/>
        </a:xfrm>
        <a:prstGeom prst="hexagon">
          <a:avLst>
            <a:gd name="adj" fmla="val 25000"/>
            <a:gd name="vf" fmla="val 115470"/>
          </a:avLst>
        </a:prstGeom>
        <a:gradFill rotWithShape="0">
          <a:gsLst>
            <a:gs pos="100000">
              <a:schemeClr val="tx1"/>
            </a:gs>
            <a:gs pos="20000">
              <a:schemeClr val="accent6">
                <a:lumMod val="50000"/>
              </a:schemeClr>
            </a:gs>
          </a:gsLst>
          <a:lin ang="16200000" scaled="0"/>
        </a:gradFill>
        <a:ln w="9525" cap="flat" cmpd="sng" algn="ctr">
          <a:solidFill>
            <a:schemeClr val="accent6">
              <a:shade val="50000"/>
              <a:hueOff val="-307797"/>
              <a:satOff val="20520"/>
              <a:lumOff val="2679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81F431C8-4B9C-469B-8763-61AEEC62D697}">
      <dsp:nvSpPr>
        <dsp:cNvPr id="0" name=""/>
        <dsp:cNvSpPr/>
      </dsp:nvSpPr>
      <dsp:spPr>
        <a:xfrm rot="10800000" flipV="1">
          <a:off x="3099320" y="1"/>
          <a:ext cx="963674" cy="827930"/>
        </a:xfrm>
        <a:prstGeom prst="hexagon">
          <a:avLst>
            <a:gd name="adj" fmla="val 25000"/>
            <a:gd name="vf" fmla="val 115470"/>
          </a:avLst>
        </a:prstGeom>
        <a:gradFill rotWithShape="0">
          <a:gsLst>
            <a:gs pos="100000">
              <a:schemeClr val="accent5">
                <a:lumMod val="75000"/>
              </a:schemeClr>
            </a:gs>
            <a:gs pos="41000">
              <a:schemeClr val="accent6">
                <a:lumMod val="50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882F4-083C-43DD-93D7-DD1342F13036}">
      <dsp:nvSpPr>
        <dsp:cNvPr id="0" name=""/>
        <dsp:cNvSpPr/>
      </dsp:nvSpPr>
      <dsp:spPr>
        <a:xfrm>
          <a:off x="1932693" y="1562641"/>
          <a:ext cx="1940611" cy="1940611"/>
        </a:xfrm>
        <a:prstGeom prst="gear9">
          <a:avLst/>
        </a:prstGeom>
        <a:gradFill rotWithShape="0">
          <a:gsLst>
            <a:gs pos="100000">
              <a:schemeClr val="bg1">
                <a:lumMod val="75000"/>
              </a:schemeClr>
            </a:gs>
            <a:gs pos="92498">
              <a:schemeClr val="accent2">
                <a:lumMod val="60000"/>
                <a:lumOff val="40000"/>
              </a:schemeClr>
            </a:gs>
            <a:gs pos="62000">
              <a:schemeClr val="tx1">
                <a:lumMod val="75000"/>
                <a:lumOff val="25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CROSS-BORDER MERGER</a:t>
          </a:r>
        </a:p>
      </dsp:txBody>
      <dsp:txXfrm>
        <a:off x="2322842" y="2017220"/>
        <a:ext cx="1160313" cy="997514"/>
      </dsp:txXfrm>
    </dsp:sp>
    <dsp:sp modelId="{3428814A-8459-4370-BD11-5E01BF31C72F}">
      <dsp:nvSpPr>
        <dsp:cNvPr id="0" name=""/>
        <dsp:cNvSpPr/>
      </dsp:nvSpPr>
      <dsp:spPr>
        <a:xfrm>
          <a:off x="782729" y="1129082"/>
          <a:ext cx="1411353" cy="1411353"/>
        </a:xfrm>
        <a:prstGeom prst="gear6">
          <a:avLst/>
        </a:prstGeom>
        <a:gradFill rotWithShape="0">
          <a:gsLst>
            <a:gs pos="27807">
              <a:schemeClr val="accent6">
                <a:lumMod val="75000"/>
              </a:schemeClr>
            </a:gs>
            <a:gs pos="72000">
              <a:schemeClr val="tx1">
                <a:lumMod val="85000"/>
                <a:lumOff val="15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REORGANISATION</a:t>
          </a:r>
        </a:p>
      </dsp:txBody>
      <dsp:txXfrm>
        <a:off x="1138041" y="1486542"/>
        <a:ext cx="700729" cy="696433"/>
      </dsp:txXfrm>
    </dsp:sp>
    <dsp:sp modelId="{F9DB113E-F296-4A38-9656-7A658C2AE8D5}">
      <dsp:nvSpPr>
        <dsp:cNvPr id="0" name=""/>
        <dsp:cNvSpPr/>
      </dsp:nvSpPr>
      <dsp:spPr>
        <a:xfrm rot="20700000">
          <a:off x="1573231" y="155392"/>
          <a:ext cx="1382838" cy="1382838"/>
        </a:xfrm>
        <a:prstGeom prst="gear6">
          <a:avLst/>
        </a:prstGeom>
        <a:gradFill rotWithShape="0">
          <a:gsLst>
            <a:gs pos="100000">
              <a:schemeClr val="accent5">
                <a:lumMod val="75000"/>
              </a:schemeClr>
            </a:gs>
            <a:gs pos="46000">
              <a:schemeClr val="accent2">
                <a:lumMod val="50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SHARE SALE</a:t>
          </a:r>
        </a:p>
      </dsp:txBody>
      <dsp:txXfrm rot="-20700000">
        <a:off x="1876528" y="458689"/>
        <a:ext cx="776244" cy="776244"/>
      </dsp:txXfrm>
    </dsp:sp>
    <dsp:sp modelId="{50783D44-0F40-4B12-9BDD-D6BF31F5815C}">
      <dsp:nvSpPr>
        <dsp:cNvPr id="0" name=""/>
        <dsp:cNvSpPr/>
      </dsp:nvSpPr>
      <dsp:spPr>
        <a:xfrm>
          <a:off x="1755419" y="1298995"/>
          <a:ext cx="2483982" cy="2483982"/>
        </a:xfrm>
        <a:prstGeom prst="circularArrow">
          <a:avLst>
            <a:gd name="adj1" fmla="val 4687"/>
            <a:gd name="adj2" fmla="val 299029"/>
            <a:gd name="adj3" fmla="val 2497997"/>
            <a:gd name="adj4" fmla="val 15900986"/>
            <a:gd name="adj5" fmla="val 5469"/>
          </a:avLst>
        </a:prstGeom>
        <a:gradFill rotWithShape="0">
          <a:gsLst>
            <a:gs pos="100000">
              <a:srgbClr val="C00000"/>
            </a:gs>
            <a:gs pos="69000">
              <a:schemeClr val="accent6">
                <a:lumMod val="50000"/>
              </a:schemeClr>
            </a:gs>
          </a:gsLst>
          <a:lin ang="16200000" scaled="0"/>
        </a:gradFill>
        <a:ln>
          <a:noFill/>
        </a:ln>
        <a:effectLst/>
      </dsp:spPr>
      <dsp:style>
        <a:lnRef idx="0">
          <a:scrgbClr r="0" g="0" b="0"/>
        </a:lnRef>
        <a:fillRef idx="1">
          <a:scrgbClr r="0" g="0" b="0"/>
        </a:fillRef>
        <a:effectRef idx="0">
          <a:scrgbClr r="0" g="0" b="0"/>
        </a:effectRef>
        <a:fontRef idx="minor">
          <a:schemeClr val="lt1"/>
        </a:fontRef>
      </dsp:style>
    </dsp:sp>
    <dsp:sp modelId="{7AF047EB-1E51-4A94-B948-9AF252FEA674}">
      <dsp:nvSpPr>
        <dsp:cNvPr id="0" name=""/>
        <dsp:cNvSpPr/>
      </dsp:nvSpPr>
      <dsp:spPr>
        <a:xfrm>
          <a:off x="532781" y="819661"/>
          <a:ext cx="1804768" cy="1804768"/>
        </a:xfrm>
        <a:prstGeom prst="leftCircularArrow">
          <a:avLst>
            <a:gd name="adj1" fmla="val 6452"/>
            <a:gd name="adj2" fmla="val 429999"/>
            <a:gd name="adj3" fmla="val 10489124"/>
            <a:gd name="adj4" fmla="val 14837806"/>
            <a:gd name="adj5" fmla="val 7527"/>
          </a:avLst>
        </a:prstGeom>
        <a:gradFill rotWithShape="0">
          <a:gsLst>
            <a:gs pos="100000">
              <a:srgbClr val="FF0000"/>
            </a:gs>
            <a:gs pos="67000">
              <a:schemeClr val="accent6">
                <a:lumMod val="50000"/>
              </a:schemeClr>
            </a:gs>
          </a:gsLst>
          <a:lin ang="16200000" scaled="0"/>
        </a:gradFill>
        <a:ln>
          <a:noFill/>
        </a:ln>
        <a:effectLst/>
      </dsp:spPr>
      <dsp:style>
        <a:lnRef idx="0">
          <a:scrgbClr r="0" g="0" b="0"/>
        </a:lnRef>
        <a:fillRef idx="1">
          <a:scrgbClr r="0" g="0" b="0"/>
        </a:fillRef>
        <a:effectRef idx="0">
          <a:scrgbClr r="0" g="0" b="0"/>
        </a:effectRef>
        <a:fontRef idx="minor">
          <a:schemeClr val="lt1"/>
        </a:fontRef>
      </dsp:style>
    </dsp:sp>
    <dsp:sp modelId="{C0578B78-02CA-4E92-8954-21131B7E8CA9}">
      <dsp:nvSpPr>
        <dsp:cNvPr id="0" name=""/>
        <dsp:cNvSpPr/>
      </dsp:nvSpPr>
      <dsp:spPr>
        <a:xfrm>
          <a:off x="1253367" y="-144642"/>
          <a:ext cx="1945903" cy="1945903"/>
        </a:xfrm>
        <a:prstGeom prst="circularArrow">
          <a:avLst>
            <a:gd name="adj1" fmla="val 5984"/>
            <a:gd name="adj2" fmla="val 394124"/>
            <a:gd name="adj3" fmla="val 13313824"/>
            <a:gd name="adj4" fmla="val 10508221"/>
            <a:gd name="adj5" fmla="val 6981"/>
          </a:avLst>
        </a:prstGeom>
        <a:gradFill rotWithShape="0">
          <a:gsLst>
            <a:gs pos="100000">
              <a:schemeClr val="accent5">
                <a:lumMod val="75000"/>
              </a:schemeClr>
            </a:gs>
            <a:gs pos="41000">
              <a:schemeClr val="accent6">
                <a:lumMod val="50000"/>
              </a:schemeClr>
            </a:gs>
          </a:gsLst>
          <a:lin ang="16200000" scaled="0"/>
        </a:gra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21582"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8971" y="1"/>
            <a:ext cx="2921582" cy="493633"/>
          </a:xfrm>
          <a:prstGeom prst="rect">
            <a:avLst/>
          </a:prstGeom>
        </p:spPr>
        <p:txBody>
          <a:bodyPr vert="horz" lIns="91440" tIns="45720" rIns="91440" bIns="45720" rtlCol="0"/>
          <a:lstStyle>
            <a:lvl1pPr algn="r">
              <a:defRPr sz="1200"/>
            </a:lvl1pPr>
          </a:lstStyle>
          <a:p>
            <a:fld id="{6961C8EB-CB2F-4820-84B4-3965EC5588A8}" type="datetimeFigureOut">
              <a:rPr lang="en-GB" smtClean="0"/>
              <a:t>08/12/2020</a:t>
            </a:fld>
            <a:endParaRPr lang="en-GB"/>
          </a:p>
        </p:txBody>
      </p:sp>
      <p:sp>
        <p:nvSpPr>
          <p:cNvPr id="4" name="Footer Placeholder 3"/>
          <p:cNvSpPr>
            <a:spLocks noGrp="1"/>
          </p:cNvSpPr>
          <p:nvPr>
            <p:ph type="ftr" sz="quarter" idx="2"/>
          </p:nvPr>
        </p:nvSpPr>
        <p:spPr>
          <a:xfrm>
            <a:off x="0" y="9377317"/>
            <a:ext cx="2921582" cy="4936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8971" y="9377317"/>
            <a:ext cx="2921582" cy="493633"/>
          </a:xfrm>
          <a:prstGeom prst="rect">
            <a:avLst/>
          </a:prstGeom>
        </p:spPr>
        <p:txBody>
          <a:bodyPr vert="horz" lIns="91440" tIns="45720" rIns="91440" bIns="45720" rtlCol="0" anchor="b"/>
          <a:lstStyle>
            <a:lvl1pPr algn="r">
              <a:defRPr sz="1200"/>
            </a:lvl1pPr>
          </a:lstStyle>
          <a:p>
            <a:fld id="{E9A21EA8-CBAF-438E-A55A-AFC535236558}" type="slidenum">
              <a:rPr lang="en-GB" smtClean="0"/>
              <a:t>‹#›</a:t>
            </a:fld>
            <a:endParaRPr lang="en-GB"/>
          </a:p>
        </p:txBody>
      </p:sp>
    </p:spTree>
    <p:extLst>
      <p:ext uri="{BB962C8B-B14F-4D97-AF65-F5344CB8AC3E}">
        <p14:creationId xmlns:p14="http://schemas.microsoft.com/office/powerpoint/2010/main" val="10407644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20887"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9621" y="1"/>
            <a:ext cx="2920887" cy="493713"/>
          </a:xfrm>
          <a:prstGeom prst="rect">
            <a:avLst/>
          </a:prstGeom>
        </p:spPr>
        <p:txBody>
          <a:bodyPr vert="horz" lIns="91440" tIns="45720" rIns="91440" bIns="45720" rtlCol="0"/>
          <a:lstStyle>
            <a:lvl1pPr algn="r">
              <a:defRPr sz="1200"/>
            </a:lvl1pPr>
          </a:lstStyle>
          <a:p>
            <a:fld id="{B0BCCEF7-EAAB-4947-A159-0568FC1CB3E5}" type="datetimeFigureOut">
              <a:rPr lang="en-US" smtClean="0"/>
              <a:t>12/8/2020</a:t>
            </a:fld>
            <a:endParaRPr lang="en-US"/>
          </a:p>
        </p:txBody>
      </p:sp>
      <p:sp>
        <p:nvSpPr>
          <p:cNvPr id="4" name="Slide Image Placeholder 3"/>
          <p:cNvSpPr>
            <a:spLocks noGrp="1" noRot="1" noChangeAspect="1"/>
          </p:cNvSpPr>
          <p:nvPr>
            <p:ph type="sldImg" idx="2"/>
          </p:nvPr>
        </p:nvSpPr>
        <p:spPr>
          <a:xfrm>
            <a:off x="901700" y="739775"/>
            <a:ext cx="4938713" cy="37036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4051" y="4689476"/>
            <a:ext cx="5394011" cy="44434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7363"/>
            <a:ext cx="2920887" cy="4937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9621" y="9377363"/>
            <a:ext cx="2920887" cy="493712"/>
          </a:xfrm>
          <a:prstGeom prst="rect">
            <a:avLst/>
          </a:prstGeom>
        </p:spPr>
        <p:txBody>
          <a:bodyPr vert="horz" lIns="91440" tIns="45720" rIns="91440" bIns="45720" rtlCol="0" anchor="b"/>
          <a:lstStyle>
            <a:lvl1pPr algn="r">
              <a:defRPr sz="1200"/>
            </a:lvl1pPr>
          </a:lstStyle>
          <a:p>
            <a:fld id="{8A4F7D52-A43C-4B61-B475-502A68921874}" type="slidenum">
              <a:rPr lang="en-US" smtClean="0"/>
              <a:t>‹#›</a:t>
            </a:fld>
            <a:endParaRPr lang="en-US"/>
          </a:p>
        </p:txBody>
      </p:sp>
    </p:spTree>
    <p:extLst>
      <p:ext uri="{BB962C8B-B14F-4D97-AF65-F5344CB8AC3E}">
        <p14:creationId xmlns:p14="http://schemas.microsoft.com/office/powerpoint/2010/main" val="28484187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1</a:t>
            </a:fld>
            <a:endParaRPr lang="en-US"/>
          </a:p>
        </p:txBody>
      </p:sp>
    </p:spTree>
    <p:extLst>
      <p:ext uri="{BB962C8B-B14F-4D97-AF65-F5344CB8AC3E}">
        <p14:creationId xmlns:p14="http://schemas.microsoft.com/office/powerpoint/2010/main" val="2511961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2</a:t>
            </a:fld>
            <a:endParaRPr lang="en-US"/>
          </a:p>
        </p:txBody>
      </p:sp>
    </p:spTree>
    <p:extLst>
      <p:ext uri="{BB962C8B-B14F-4D97-AF65-F5344CB8AC3E}">
        <p14:creationId xmlns:p14="http://schemas.microsoft.com/office/powerpoint/2010/main" val="3287142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3</a:t>
            </a:fld>
            <a:endParaRPr lang="en-US"/>
          </a:p>
        </p:txBody>
      </p:sp>
    </p:spTree>
    <p:extLst>
      <p:ext uri="{BB962C8B-B14F-4D97-AF65-F5344CB8AC3E}">
        <p14:creationId xmlns:p14="http://schemas.microsoft.com/office/powerpoint/2010/main" val="662500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4</a:t>
            </a:fld>
            <a:endParaRPr lang="en-US"/>
          </a:p>
        </p:txBody>
      </p:sp>
    </p:spTree>
    <p:extLst>
      <p:ext uri="{BB962C8B-B14F-4D97-AF65-F5344CB8AC3E}">
        <p14:creationId xmlns:p14="http://schemas.microsoft.com/office/powerpoint/2010/main" val="1638677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5</a:t>
            </a:fld>
            <a:endParaRPr lang="en-US"/>
          </a:p>
        </p:txBody>
      </p:sp>
    </p:spTree>
    <p:extLst>
      <p:ext uri="{BB962C8B-B14F-4D97-AF65-F5344CB8AC3E}">
        <p14:creationId xmlns:p14="http://schemas.microsoft.com/office/powerpoint/2010/main" val="1831032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6</a:t>
            </a:fld>
            <a:endParaRPr lang="en-US"/>
          </a:p>
        </p:txBody>
      </p:sp>
    </p:spTree>
    <p:extLst>
      <p:ext uri="{BB962C8B-B14F-4D97-AF65-F5344CB8AC3E}">
        <p14:creationId xmlns:p14="http://schemas.microsoft.com/office/powerpoint/2010/main" val="397814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7</a:t>
            </a:fld>
            <a:endParaRPr lang="en-US"/>
          </a:p>
        </p:txBody>
      </p:sp>
    </p:spTree>
    <p:extLst>
      <p:ext uri="{BB962C8B-B14F-4D97-AF65-F5344CB8AC3E}">
        <p14:creationId xmlns:p14="http://schemas.microsoft.com/office/powerpoint/2010/main" val="1723625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8</a:t>
            </a:fld>
            <a:endParaRPr lang="en-US"/>
          </a:p>
        </p:txBody>
      </p:sp>
    </p:spTree>
    <p:extLst>
      <p:ext uri="{BB962C8B-B14F-4D97-AF65-F5344CB8AC3E}">
        <p14:creationId xmlns:p14="http://schemas.microsoft.com/office/powerpoint/2010/main" val="34181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9</a:t>
            </a:fld>
            <a:endParaRPr lang="en-US"/>
          </a:p>
        </p:txBody>
      </p:sp>
    </p:spTree>
    <p:extLst>
      <p:ext uri="{BB962C8B-B14F-4D97-AF65-F5344CB8AC3E}">
        <p14:creationId xmlns:p14="http://schemas.microsoft.com/office/powerpoint/2010/main" val="4223749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4F7D52-A43C-4B61-B475-502A68921874}" type="slidenum">
              <a:rPr lang="en-US" smtClean="0"/>
              <a:t>10</a:t>
            </a:fld>
            <a:endParaRPr lang="en-US"/>
          </a:p>
        </p:txBody>
      </p:sp>
    </p:spTree>
    <p:extLst>
      <p:ext uri="{BB962C8B-B14F-4D97-AF65-F5344CB8AC3E}">
        <p14:creationId xmlns:p14="http://schemas.microsoft.com/office/powerpoint/2010/main" val="1420063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119F80D-D516-4B29-BD87-1D0A3EB60503}"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2948337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254B1C-C13E-46BE-8FA1-42B0C57DA271}"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783568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C803DB-B188-470D-B56A-0D89FE223CB8}"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654817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38495C-832E-48D8-8545-FDDE21A8B8BF}" type="datetime1">
              <a:rPr lang="el-GR" smtClean="0"/>
              <a:t>8/12/2020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921827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BF34A5-5D21-4C40-93B8-7F438128DFCE}" type="datetime1">
              <a:rPr lang="el-GR" smtClean="0"/>
              <a:t>8/12/2020</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5860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99BC6E-A16D-44C5-B359-791B8C9F405D}" type="datetime1">
              <a:rPr lang="el-GR" smtClean="0"/>
              <a:t>8/12/2020</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600859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6C28E2-7666-4007-BE10-82C3CC837D75}" type="datetime1">
              <a:rPr lang="el-GR" smtClean="0"/>
              <a:t>8/12/2020</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32353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28EBE13-9271-441F-BA03-EE71B87D0479}" type="datetime1">
              <a:rPr lang="el-GR" smtClean="0"/>
              <a:t>8/12/2020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865394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E8CB67A-B07E-4333-8B4B-F7D2FF103E13}" type="datetime1">
              <a:rPr lang="el-GR" smtClean="0"/>
              <a:t>8/12/2020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1406385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C51672-2DE3-43EA-AC8E-03F6F5286B43}"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4250377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5E5CF3-FA2E-4911-8E83-B0BD0F7EDAA5}" type="datetime1">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579837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9ABA92-06A8-4E94-B95D-DD7BC9975173}" type="datetime1">
              <a:rPr lang="el-GR" smtClean="0"/>
              <a:t>8/12/2020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53439-851E-44AD-84B1-B6BFC3D0C743}" type="slidenum">
              <a:rPr lang="el-GR" smtClean="0"/>
              <a:t>‹#›</a:t>
            </a:fld>
            <a:endParaRPr lang="el-GR"/>
          </a:p>
        </p:txBody>
      </p:sp>
    </p:spTree>
    <p:extLst>
      <p:ext uri="{BB962C8B-B14F-4D97-AF65-F5344CB8AC3E}">
        <p14:creationId xmlns:p14="http://schemas.microsoft.com/office/powerpoint/2010/main" val="29518588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hyperlink" Target="https://www.cysec.gov.cy/CMSPages/GetFile.aspx?guid=3f39f96c-6de7-4e7e-b1c0-cbf06c95189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8114" y="1772816"/>
            <a:ext cx="7574286" cy="2133365"/>
          </a:xfrm>
          <a:noFill/>
        </p:spPr>
        <p:txBody>
          <a:bodyPr>
            <a:noAutofit/>
          </a:bodyPr>
          <a:lstStyle/>
          <a:p>
            <a:pPr algn="l"/>
            <a:r>
              <a:rPr lang="en-GB" sz="2800" dirty="0">
                <a:solidFill>
                  <a:schemeClr val="bg1"/>
                </a:solidFill>
                <a:latin typeface="Tahoma" panose="020B0604030504040204" pitchFamily="34" charset="0"/>
                <a:ea typeface="Tahoma" panose="020B0604030504040204" pitchFamily="34" charset="0"/>
                <a:cs typeface="Tahoma" panose="020B0604030504040204" pitchFamily="34" charset="0"/>
              </a:rPr>
              <a:t>Cyprus Mergers &amp; Acquisitions – What are your options? </a:t>
            </a:r>
          </a:p>
        </p:txBody>
      </p:sp>
      <p:cxnSp>
        <p:nvCxnSpPr>
          <p:cNvPr id="4" name="Straight Connector 3"/>
          <p:cNvCxnSpPr/>
          <p:nvPr/>
        </p:nvCxnSpPr>
        <p:spPr>
          <a:xfrm>
            <a:off x="683568" y="3501008"/>
            <a:ext cx="6865642" cy="0"/>
          </a:xfrm>
          <a:prstGeom prst="line">
            <a:avLst/>
          </a:prstGeom>
          <a:ln w="28575">
            <a:solidFill>
              <a:srgbClr val="B5985A"/>
            </a:solidFill>
          </a:ln>
        </p:spPr>
        <p:style>
          <a:lnRef idx="3">
            <a:schemeClr val="dk1"/>
          </a:lnRef>
          <a:fillRef idx="0">
            <a:schemeClr val="dk1"/>
          </a:fillRef>
          <a:effectRef idx="2">
            <a:schemeClr val="dk1"/>
          </a:effectRef>
          <a:fontRef idx="minor">
            <a:schemeClr val="tx1"/>
          </a:fontRef>
        </p:style>
      </p:cxnSp>
      <p:pic>
        <p:nvPicPr>
          <p:cNvPr id="3" name="Picture 2" descr="F:\PPOFFICE\MARKETING\Logos\PP &amp; Associates LLC\Refresh\Final Logo\English\RGB\0297_PATRIKIOS_PAVLOU_LOGO_WITH_TAGLINE_EN_RGB_with white letter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548680"/>
            <a:ext cx="2837694" cy="896114"/>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p:cNvCxnSpPr/>
          <p:nvPr/>
        </p:nvCxnSpPr>
        <p:spPr>
          <a:xfrm>
            <a:off x="2473864" y="3573016"/>
            <a:ext cx="21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8BD1FF9-BFF9-4792-9B99-0D8091EEB452}"/>
              </a:ext>
            </a:extLst>
          </p:cNvPr>
          <p:cNvSpPr txBox="1"/>
          <p:nvPr/>
        </p:nvSpPr>
        <p:spPr>
          <a:xfrm>
            <a:off x="598114" y="4664748"/>
            <a:ext cx="3253805" cy="584775"/>
          </a:xfrm>
          <a:prstGeom prst="rect">
            <a:avLst/>
          </a:prstGeom>
          <a:noFill/>
        </p:spPr>
        <p:txBody>
          <a:bodyPr wrap="square" rtlCol="0">
            <a:spAutoFit/>
          </a:bodyPr>
          <a:lstStyle/>
          <a:p>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Angeliki Epaminonda</a:t>
            </a:r>
          </a:p>
          <a:p>
            <a:r>
              <a:rPr lang="en-GB" sz="1400" dirty="0">
                <a:solidFill>
                  <a:srgbClr val="B5985A"/>
                </a:solidFill>
                <a:latin typeface="Tahoma" panose="020B0604030504040204" pitchFamily="34" charset="0"/>
                <a:ea typeface="Tahoma" panose="020B0604030504040204" pitchFamily="34" charset="0"/>
                <a:cs typeface="Tahoma" panose="020B0604030504040204" pitchFamily="34" charset="0"/>
              </a:rPr>
              <a:t>Partner – Financial, Corporate, M&amp;A</a:t>
            </a:r>
          </a:p>
        </p:txBody>
      </p:sp>
      <p:sp>
        <p:nvSpPr>
          <p:cNvPr id="12" name="TextBox 11">
            <a:extLst>
              <a:ext uri="{FF2B5EF4-FFF2-40B4-BE49-F238E27FC236}">
                <a16:creationId xmlns:a16="http://schemas.microsoft.com/office/drawing/2014/main" id="{9B3242B7-10AC-49A5-8C7D-47BE8C96459C}"/>
              </a:ext>
            </a:extLst>
          </p:cNvPr>
          <p:cNvSpPr txBox="1"/>
          <p:nvPr/>
        </p:nvSpPr>
        <p:spPr>
          <a:xfrm>
            <a:off x="598115" y="6309320"/>
            <a:ext cx="5472608" cy="261610"/>
          </a:xfrm>
          <a:prstGeom prst="rect">
            <a:avLst/>
          </a:prstGeom>
          <a:noFill/>
        </p:spPr>
        <p:txBody>
          <a:bodyPr wrap="square" rtlCol="0">
            <a:spAutoFit/>
          </a:bodyPr>
          <a:lstStyle/>
          <a:p>
            <a:r>
              <a:rPr lang="en-GB" sz="1100" dirty="0">
                <a:solidFill>
                  <a:schemeClr val="bg1"/>
                </a:solidFill>
                <a:latin typeface="Tahoma" panose="020B0604030504040204" pitchFamily="34" charset="0"/>
                <a:ea typeface="Tahoma" panose="020B0604030504040204" pitchFamily="34" charset="0"/>
                <a:cs typeface="Tahoma" panose="020B0604030504040204" pitchFamily="34" charset="0"/>
              </a:rPr>
              <a:t>Cyprus M&amp;A Insights: Creating Value for Clients in Difficult Times | 8 December 2020</a:t>
            </a:r>
          </a:p>
        </p:txBody>
      </p:sp>
      <p:cxnSp>
        <p:nvCxnSpPr>
          <p:cNvPr id="13" name="Straight Connector 12">
            <a:extLst>
              <a:ext uri="{FF2B5EF4-FFF2-40B4-BE49-F238E27FC236}">
                <a16:creationId xmlns:a16="http://schemas.microsoft.com/office/drawing/2014/main" id="{3E8CDF24-2EF1-445C-8D51-176FF0EDC612}"/>
              </a:ext>
            </a:extLst>
          </p:cNvPr>
          <p:cNvCxnSpPr/>
          <p:nvPr/>
        </p:nvCxnSpPr>
        <p:spPr>
          <a:xfrm>
            <a:off x="683568" y="6237312"/>
            <a:ext cx="360000" cy="0"/>
          </a:xfrm>
          <a:prstGeom prst="line">
            <a:avLst/>
          </a:prstGeom>
          <a:ln w="57150">
            <a:solidFill>
              <a:srgbClr val="B5985A"/>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26246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49D1287C-EA6C-459E-9F0B-BACD2E2B7C15}"/>
              </a:ext>
            </a:extLst>
          </p:cNvPr>
          <p:cNvSpPr txBox="1">
            <a:spLocks/>
          </p:cNvSpPr>
          <p:nvPr/>
        </p:nvSpPr>
        <p:spPr>
          <a:xfrm>
            <a:off x="457200" y="1055272"/>
            <a:ext cx="7715200" cy="4525963"/>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lvl="1" indent="-342900">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GB" sz="1400" b="1" dirty="0">
                <a:solidFill>
                  <a:schemeClr val="bg1"/>
                </a:solidFill>
                <a:latin typeface="Tahoma" panose="020B0604030504040204" pitchFamily="34" charset="0"/>
                <a:ea typeface="Tahoma" panose="020B0604030504040204" pitchFamily="34" charset="0"/>
                <a:cs typeface="Tahoma" panose="020B0604030504040204" pitchFamily="34" charset="0"/>
              </a:rPr>
              <a:t>Why Cyprus?</a:t>
            </a:r>
          </a:p>
          <a:p>
            <a:pPr marL="400050" lvl="2" algn="just"/>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Being both a member or the European Union and the Commonwealth, and being a former colony of the United Kingdom, Cyprus has inherited and developed modern comprehensive legal tools for merger and acquisitions transactions which can be used on a standalone basis or in combination in order to achieve the commercial objectives of the parties. </a:t>
            </a: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Inexhaustive list of legislation typically applicable to an M&amp;A deal:</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EU legislation and implementing national law </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The Companies Law Cap. 113</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The Cyprus Contract Law, Cap 149</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The Income Tax Law Ν. 118(I)/2002</a:t>
            </a:r>
          </a:p>
          <a:p>
            <a:pPr marL="400050" lvl="2" algn="just"/>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lvl="1"/>
            <a:endParaRPr lang="en-GB"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0" name="Rectangle 19">
            <a:extLst>
              <a:ext uri="{FF2B5EF4-FFF2-40B4-BE49-F238E27FC236}">
                <a16:creationId xmlns:a16="http://schemas.microsoft.com/office/drawing/2014/main" id="{21B1CFA3-37E7-4C7B-A01E-44C54D3B5290}"/>
              </a:ext>
            </a:extLst>
          </p:cNvPr>
          <p:cNvSpPr/>
          <p:nvPr/>
        </p:nvSpPr>
        <p:spPr>
          <a:xfrm>
            <a:off x="457200" y="404664"/>
            <a:ext cx="2786340" cy="400110"/>
          </a:xfrm>
          <a:prstGeom prst="rect">
            <a:avLst/>
          </a:prstGeom>
        </p:spPr>
        <p:txBody>
          <a:bodyPr wrap="non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M&amp;A – Why Cyprus?</a:t>
            </a:r>
            <a:endParaRPr lang="en-US" sz="2000" dirty="0">
              <a:solidFill>
                <a:schemeClr val="bg1"/>
              </a:solidFill>
            </a:endParaRPr>
          </a:p>
        </p:txBody>
      </p:sp>
      <p:sp>
        <p:nvSpPr>
          <p:cNvPr id="9" name="TextBox 8">
            <a:extLst>
              <a:ext uri="{FF2B5EF4-FFF2-40B4-BE49-F238E27FC236}">
                <a16:creationId xmlns:a16="http://schemas.microsoft.com/office/drawing/2014/main" id="{62A36896-421D-43E2-8FD7-C370900881FD}"/>
              </a:ext>
            </a:extLst>
          </p:cNvPr>
          <p:cNvSpPr txBox="1"/>
          <p:nvPr/>
        </p:nvSpPr>
        <p:spPr>
          <a:xfrm>
            <a:off x="179512" y="6538555"/>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cxnSp>
        <p:nvCxnSpPr>
          <p:cNvPr id="14" name="Straight Connector 13">
            <a:extLst>
              <a:ext uri="{FF2B5EF4-FFF2-40B4-BE49-F238E27FC236}">
                <a16:creationId xmlns:a16="http://schemas.microsoft.com/office/drawing/2014/main" id="{06D0F042-E9FE-4784-97D0-ADF0637A2D2D}"/>
              </a:ext>
            </a:extLst>
          </p:cNvPr>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graphicFrame>
        <p:nvGraphicFramePr>
          <p:cNvPr id="15" name="Diagram 14">
            <a:extLst>
              <a:ext uri="{FF2B5EF4-FFF2-40B4-BE49-F238E27FC236}">
                <a16:creationId xmlns:a16="http://schemas.microsoft.com/office/drawing/2014/main" id="{C2743402-CEED-4BDB-B28F-8A9CD1E354E6}"/>
              </a:ext>
            </a:extLst>
          </p:cNvPr>
          <p:cNvGraphicFramePr/>
          <p:nvPr>
            <p:extLst>
              <p:ext uri="{D42A27DB-BD31-4B8C-83A1-F6EECF244321}">
                <p14:modId xmlns:p14="http://schemas.microsoft.com/office/powerpoint/2010/main" val="3203603024"/>
              </p:ext>
            </p:extLst>
          </p:nvPr>
        </p:nvGraphicFramePr>
        <p:xfrm>
          <a:off x="4425008" y="4077072"/>
          <a:ext cx="4261792" cy="21535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1" name="Straight Connector 10">
            <a:extLst>
              <a:ext uri="{FF2B5EF4-FFF2-40B4-BE49-F238E27FC236}">
                <a16:creationId xmlns:a16="http://schemas.microsoft.com/office/drawing/2014/main" id="{B8A04B4D-1293-42D9-9CAF-8302FCDB738B}"/>
              </a:ext>
            </a:extLst>
          </p:cNvPr>
          <p:cNvCxnSpPr/>
          <p:nvPr/>
        </p:nvCxnSpPr>
        <p:spPr>
          <a:xfrm>
            <a:off x="539552" y="980728"/>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13409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A1885D7A-34DA-419D-AFFC-A81F53645F6F}"/>
              </a:ext>
            </a:extLst>
          </p:cNvPr>
          <p:cNvSpPr txBox="1">
            <a:spLocks/>
          </p:cNvSpPr>
          <p:nvPr/>
        </p:nvSpPr>
        <p:spPr>
          <a:xfrm>
            <a:off x="457200" y="1219647"/>
            <a:ext cx="7869966" cy="4752528"/>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lvl="1" indent="-342900">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Tools and options available under Cyprus law for M&amp;A transactions:</a:t>
            </a:r>
          </a:p>
          <a:p>
            <a:pPr marL="400050" lvl="2" algn="just"/>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Classic share transfer and issuance and allotment of shares;</a:t>
            </a:r>
          </a:p>
          <a:p>
            <a:pPr marL="400050" lvl="2" algn="just"/>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Domestic reorganisations which include:</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merger,</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division, </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partial division, </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transfer of undertaking, </a:t>
            </a:r>
          </a:p>
          <a:p>
            <a:pPr marL="1073150" lvl="2" indent="-357188"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share exchange, </a:t>
            </a:r>
          </a:p>
          <a:p>
            <a:pPr marL="715962" lvl="2" algn="just"/>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Cross-border merger within the European Union</a:t>
            </a:r>
          </a:p>
          <a:p>
            <a:pPr marL="400050" lvl="2" algn="just"/>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0" lvl="1" algn="just"/>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lvl="1"/>
            <a:endParaRPr lang="en-GB"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Box 11">
            <a:extLst>
              <a:ext uri="{FF2B5EF4-FFF2-40B4-BE49-F238E27FC236}">
                <a16:creationId xmlns:a16="http://schemas.microsoft.com/office/drawing/2014/main" id="{262E3961-F224-4B56-BBFF-2F19329DAF7C}"/>
              </a:ext>
            </a:extLst>
          </p:cNvPr>
          <p:cNvSpPr txBox="1"/>
          <p:nvPr/>
        </p:nvSpPr>
        <p:spPr>
          <a:xfrm>
            <a:off x="301692" y="6500041"/>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cxnSp>
        <p:nvCxnSpPr>
          <p:cNvPr id="13" name="Straight Connector 12">
            <a:extLst>
              <a:ext uri="{FF2B5EF4-FFF2-40B4-BE49-F238E27FC236}">
                <a16:creationId xmlns:a16="http://schemas.microsoft.com/office/drawing/2014/main" id="{98F6D899-5990-40AA-B858-EC9C5560AF12}"/>
              </a:ext>
            </a:extLst>
          </p:cNvPr>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graphicFrame>
        <p:nvGraphicFramePr>
          <p:cNvPr id="6" name="Diagram 5">
            <a:extLst>
              <a:ext uri="{FF2B5EF4-FFF2-40B4-BE49-F238E27FC236}">
                <a16:creationId xmlns:a16="http://schemas.microsoft.com/office/drawing/2014/main" id="{2AFDBC8E-6F25-4AD9-92E6-B311DC0BAF96}"/>
              </a:ext>
            </a:extLst>
          </p:cNvPr>
          <p:cNvGraphicFramePr/>
          <p:nvPr>
            <p:extLst>
              <p:ext uri="{D42A27DB-BD31-4B8C-83A1-F6EECF244321}">
                <p14:modId xmlns:p14="http://schemas.microsoft.com/office/powerpoint/2010/main" val="1050545551"/>
              </p:ext>
            </p:extLst>
          </p:nvPr>
        </p:nvGraphicFramePr>
        <p:xfrm>
          <a:off x="4788024" y="2348880"/>
          <a:ext cx="4176464" cy="3528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F20E0CE1-DAEA-4C5D-8E7D-76FCF0C8A319}"/>
              </a:ext>
            </a:extLst>
          </p:cNvPr>
          <p:cNvSpPr/>
          <p:nvPr/>
        </p:nvSpPr>
        <p:spPr>
          <a:xfrm>
            <a:off x="457200" y="404664"/>
            <a:ext cx="3929281" cy="400110"/>
          </a:xfrm>
          <a:prstGeom prst="rect">
            <a:avLst/>
          </a:prstGeom>
        </p:spPr>
        <p:txBody>
          <a:bodyPr wrap="non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M&amp;A – What are my options?</a:t>
            </a:r>
            <a:endParaRPr lang="en-US" sz="2000" dirty="0">
              <a:solidFill>
                <a:schemeClr val="bg1"/>
              </a:solidFill>
            </a:endParaRPr>
          </a:p>
        </p:txBody>
      </p:sp>
      <p:cxnSp>
        <p:nvCxnSpPr>
          <p:cNvPr id="14" name="Straight Connector 13">
            <a:extLst>
              <a:ext uri="{FF2B5EF4-FFF2-40B4-BE49-F238E27FC236}">
                <a16:creationId xmlns:a16="http://schemas.microsoft.com/office/drawing/2014/main" id="{73DE3429-7923-475F-BDA6-B52B5D15E9FF}"/>
              </a:ext>
            </a:extLst>
          </p:cNvPr>
          <p:cNvCxnSpPr/>
          <p:nvPr/>
        </p:nvCxnSpPr>
        <p:spPr>
          <a:xfrm>
            <a:off x="539552" y="980728"/>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59591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3" y="1196752"/>
            <a:ext cx="8136905" cy="5507558"/>
          </a:xfrm>
          <a:noFill/>
        </p:spPr>
        <p:txBody>
          <a:bodyPr>
            <a:noAutofit/>
          </a:bodyPr>
          <a:lstStyle/>
          <a:p>
            <a:pPr marL="0" lvl="1" indent="0" algn="just">
              <a:buNone/>
            </a:pPr>
            <a:endParaRPr lang="en-GB" sz="14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Buyer acquires the shares in the company that owns and operates the business.</a:t>
            </a: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The ownership of the business remains unchanged and continuity of trade is maintained. </a:t>
            </a: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There is no need to transfer each underlying asset individually.</a:t>
            </a: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Typically, a Letter of intent/Memorandum of Understanding is entered into setting out the commercial terms, followed by a confidentiality agreement and the initiation of a thorough corporate, financial and commercial due diligence of the Target.</a:t>
            </a: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The share acquisition can take the form of:</a:t>
            </a:r>
            <a:endParaRPr lang="en-GB" sz="1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715963" lvl="1" indent="-358775" algn="just">
              <a:buFont typeface="Wingdings" panose="05000000000000000000" pitchFamily="2" charset="2"/>
              <a:buChar char="§"/>
            </a:pPr>
            <a:r>
              <a:rPr lang="en-GB"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a purchase of shares from an existing shareholder of the Target; or</a:t>
            </a:r>
          </a:p>
          <a:p>
            <a:pPr marL="715963" lvl="1" indent="-358775" algn="just">
              <a:buFont typeface="Wingdings" panose="05000000000000000000" pitchFamily="2" charset="2"/>
              <a:buChar char="§"/>
            </a:pPr>
            <a:r>
              <a:rPr lang="en-GB"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the issuance and allotment of new shares by the Target.</a:t>
            </a:r>
          </a:p>
          <a:p>
            <a:pPr marL="685800" lvl="2" indent="-28575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A88746"/>
                </a:solidFill>
              </a:rPr>
              <a:t>PATRIKIOS PAVLOU &amp; ASSOCIATES LLC</a:t>
            </a:r>
            <a:endParaRPr lang="en-US" sz="1100" dirty="0">
              <a:solidFill>
                <a:srgbClr val="A88746"/>
              </a:solidFill>
            </a:endParaRPr>
          </a:p>
        </p:txBody>
      </p:sp>
      <p:sp>
        <p:nvSpPr>
          <p:cNvPr id="7" name="Rectangle 6"/>
          <p:cNvSpPr/>
          <p:nvPr/>
        </p:nvSpPr>
        <p:spPr>
          <a:xfrm>
            <a:off x="467543" y="401653"/>
            <a:ext cx="3348994" cy="400110"/>
          </a:xfrm>
          <a:prstGeom prst="rect">
            <a:avLst/>
          </a:prstGeom>
        </p:spPr>
        <p:txBody>
          <a:bodyPr wrap="none">
            <a:spAutoFit/>
          </a:bodyPr>
          <a:lstStyle/>
          <a:p>
            <a:r>
              <a:rPr lang="en-GB" sz="20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M&amp;A – Share Acquisition</a:t>
            </a:r>
            <a:endParaRPr lang="en-US" sz="2000" dirty="0">
              <a:solidFill>
                <a:schemeClr val="tx1">
                  <a:lumMod val="75000"/>
                  <a:lumOff val="25000"/>
                </a:schemeClr>
              </a:solidFill>
            </a:endParaRPr>
          </a:p>
        </p:txBody>
      </p:sp>
      <p:cxnSp>
        <p:nvCxnSpPr>
          <p:cNvPr id="9" name="Straight Connector 8">
            <a:extLst>
              <a:ext uri="{FF2B5EF4-FFF2-40B4-BE49-F238E27FC236}">
                <a16:creationId xmlns:a16="http://schemas.microsoft.com/office/drawing/2014/main" id="{CD3651BE-16E5-4AA3-8899-7B98B43A477C}"/>
              </a:ext>
            </a:extLst>
          </p:cNvPr>
          <p:cNvCxnSpPr/>
          <p:nvPr/>
        </p:nvCxnSpPr>
        <p:spPr>
          <a:xfrm>
            <a:off x="539552" y="980728"/>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grpSp>
        <p:nvGrpSpPr>
          <p:cNvPr id="20" name="Group 19">
            <a:extLst>
              <a:ext uri="{FF2B5EF4-FFF2-40B4-BE49-F238E27FC236}">
                <a16:creationId xmlns:a16="http://schemas.microsoft.com/office/drawing/2014/main" id="{E893C3E4-CD93-498A-ADA6-9919C07DA76D}"/>
              </a:ext>
            </a:extLst>
          </p:cNvPr>
          <p:cNvGrpSpPr/>
          <p:nvPr/>
        </p:nvGrpSpPr>
        <p:grpSpPr>
          <a:xfrm>
            <a:off x="5569403" y="4125979"/>
            <a:ext cx="3035045" cy="2111333"/>
            <a:chOff x="6108955" y="4269995"/>
            <a:chExt cx="3035045" cy="2111333"/>
          </a:xfrm>
        </p:grpSpPr>
        <p:pic>
          <p:nvPicPr>
            <p:cNvPr id="17" name="Picture 16">
              <a:extLst>
                <a:ext uri="{FF2B5EF4-FFF2-40B4-BE49-F238E27FC236}">
                  <a16:creationId xmlns:a16="http://schemas.microsoft.com/office/drawing/2014/main" id="{ACB42B04-51FD-4EF0-B70D-A1EC0EAE98E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41" t="1319" r="2941" b="3361"/>
            <a:stretch/>
          </p:blipFill>
          <p:spPr>
            <a:xfrm rot="16200000">
              <a:off x="6570811" y="3808139"/>
              <a:ext cx="2111333" cy="3035045"/>
            </a:xfrm>
            <a:prstGeom prst="rect">
              <a:avLst/>
            </a:prstGeom>
          </p:spPr>
        </p:pic>
        <p:pic>
          <p:nvPicPr>
            <p:cNvPr id="14" name="Picture 13">
              <a:extLst>
                <a:ext uri="{FF2B5EF4-FFF2-40B4-BE49-F238E27FC236}">
                  <a16:creationId xmlns:a16="http://schemas.microsoft.com/office/drawing/2014/main" id="{0862DA68-D55F-4C83-A6BB-38E9DC0805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7595" y="5414010"/>
              <a:ext cx="1152128" cy="786241"/>
            </a:xfrm>
            <a:prstGeom prst="rect">
              <a:avLst/>
            </a:prstGeom>
          </p:spPr>
        </p:pic>
      </p:grpSp>
      <p:sp>
        <p:nvSpPr>
          <p:cNvPr id="18" name="Rectangle 17">
            <a:extLst>
              <a:ext uri="{FF2B5EF4-FFF2-40B4-BE49-F238E27FC236}">
                <a16:creationId xmlns:a16="http://schemas.microsoft.com/office/drawing/2014/main" id="{94465993-9DD7-40AD-B74F-C8880DF19364}"/>
              </a:ext>
            </a:extLst>
          </p:cNvPr>
          <p:cNvSpPr/>
          <p:nvPr/>
        </p:nvSpPr>
        <p:spPr>
          <a:xfrm>
            <a:off x="467542" y="3990543"/>
            <a:ext cx="4752530" cy="2246769"/>
          </a:xfrm>
          <a:prstGeom prst="rect">
            <a:avLst/>
          </a:prstGeom>
        </p:spPr>
        <p:txBody>
          <a:bodyPr wrap="square">
            <a:spAutoFit/>
          </a:bodyPr>
          <a:lstStyle/>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A share sale and purchase agreement or a subscription agreement is entered into setting out the terms and the completion mechanics.</a:t>
            </a: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The actual transfer of shares or the issuance and allotment of shares in a Cypriot company is a fairly straight forward procedure and can be completed swiftly. If planned properly it offers minimal risks to both parties.  Both procedures are internal procedures which do not require the processing by the regulating authority in order to take effect.</a:t>
            </a:r>
          </a:p>
        </p:txBody>
      </p:sp>
    </p:spTree>
    <p:extLst>
      <p:ext uri="{BB962C8B-B14F-4D97-AF65-F5344CB8AC3E}">
        <p14:creationId xmlns:p14="http://schemas.microsoft.com/office/powerpoint/2010/main" val="2382971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980728"/>
            <a:ext cx="8136904" cy="5028946"/>
          </a:xfrm>
          <a:noFill/>
        </p:spPr>
        <p:txBody>
          <a:bodyPr>
            <a:noAutofit/>
          </a:bodyPr>
          <a:lstStyle/>
          <a:p>
            <a:pPr marL="0" lvl="1" indent="0">
              <a:buNone/>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The reorganisation procedure is applicable to domestic companies. When it comes to international acquisitions it’s usually used prior to or following an acquisition as a structure “tidy-up” tool.</a:t>
            </a:r>
          </a:p>
          <a:p>
            <a:pPr marL="285750" lvl="1">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The most commonly used reorganisation is that of a merger, which can take the form of an upstream merger or a merger with another newly formed or pre-existing company. The effect is that one or more companies, on being dissolved without going into liquidation, transfer all their assets and liabilities to another existing or newly formed company or to the holding company.</a:t>
            </a:r>
          </a:p>
          <a:p>
            <a:pPr marL="285750" lvl="1">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This procedure has been used as a less time-consuming alternative to a liquidation and avoids the stigma of liquidation since the dissolved company is deemed dissolved without undergoing liquidation. </a:t>
            </a:r>
          </a:p>
          <a:p>
            <a:pPr marL="342900" lvl="1" indent="-34290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The procedural steps include:</a:t>
            </a:r>
          </a:p>
          <a:p>
            <a:pPr marL="742950" lvl="2" indent="-342900">
              <a:buFont typeface="Wingdings" panose="05000000000000000000" pitchFamily="2" charset="2"/>
              <a:buChar char="§"/>
            </a:pPr>
            <a:r>
              <a:rPr lang="en-GB"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Preparation of up-to-date financial statements/management accounts;</a:t>
            </a:r>
          </a:p>
          <a:p>
            <a:pPr marL="742950" lvl="2" indent="-342900">
              <a:buFont typeface="Wingdings" panose="05000000000000000000" pitchFamily="2" charset="2"/>
              <a:buChar char="§"/>
            </a:pPr>
            <a:r>
              <a:rPr lang="en-GB"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Obtaining the consent of the creditors; </a:t>
            </a:r>
          </a:p>
          <a:p>
            <a:pPr marL="742950" lvl="2" indent="-342900">
              <a:buFont typeface="Wingdings" panose="05000000000000000000" pitchFamily="2" charset="2"/>
              <a:buChar char="§"/>
            </a:pPr>
            <a:r>
              <a:rPr lang="en-GB"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Entry into a scheme of arrangement; </a:t>
            </a:r>
          </a:p>
          <a:p>
            <a:pPr marL="742950" lvl="2" indent="-342900">
              <a:buFont typeface="Wingdings" panose="05000000000000000000" pitchFamily="2" charset="2"/>
              <a:buChar char="§"/>
            </a:pPr>
            <a:r>
              <a:rPr lang="en-GB"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Obtaining a court order; and</a:t>
            </a:r>
          </a:p>
          <a:p>
            <a:pPr marL="742950" lvl="2" indent="-342900">
              <a:buFont typeface="Wingdings" panose="05000000000000000000" pitchFamily="2" charset="2"/>
              <a:buChar char="§"/>
            </a:pPr>
            <a:r>
              <a:rPr lang="en-GB"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Filing the order with the Cyprus Registrar of Companies </a:t>
            </a:r>
          </a:p>
          <a:p>
            <a:pPr marL="400050" lvl="2" indent="0">
              <a:buNone/>
            </a:pPr>
            <a:r>
              <a:rPr lang="en-GB" sz="12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       and Official Receiver.</a:t>
            </a:r>
          </a:p>
          <a:p>
            <a:pPr marL="571500" lvl="2" indent="-171450">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
            </a:pPr>
            <a:r>
              <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Reorganisations offer considerable tax benefits.</a:t>
            </a:r>
          </a:p>
          <a:p>
            <a:pPr marL="342900" lvl="1" indent="-342900">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400050" lvl="2" indent="0" algn="just">
              <a:buNone/>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A88746"/>
                </a:solidFill>
              </a:rPr>
              <a:t>PATRIKIOS PAVLOU &amp; ASSOCIATES LLC</a:t>
            </a:r>
            <a:endParaRPr lang="en-US" sz="1100" dirty="0">
              <a:solidFill>
                <a:srgbClr val="A88746"/>
              </a:solidFill>
            </a:endParaRPr>
          </a:p>
        </p:txBody>
      </p:sp>
      <p:sp>
        <p:nvSpPr>
          <p:cNvPr id="12" name="Rectangle 11">
            <a:extLst>
              <a:ext uri="{FF2B5EF4-FFF2-40B4-BE49-F238E27FC236}">
                <a16:creationId xmlns:a16="http://schemas.microsoft.com/office/drawing/2014/main" id="{44DF0033-D0E7-43AA-A2F9-415AAE291A7A}"/>
              </a:ext>
            </a:extLst>
          </p:cNvPr>
          <p:cNvSpPr/>
          <p:nvPr/>
        </p:nvSpPr>
        <p:spPr>
          <a:xfrm>
            <a:off x="467543" y="401653"/>
            <a:ext cx="3193503" cy="400110"/>
          </a:xfrm>
          <a:prstGeom prst="rect">
            <a:avLst/>
          </a:prstGeom>
        </p:spPr>
        <p:txBody>
          <a:bodyPr wrap="none">
            <a:spAutoFit/>
          </a:bodyPr>
          <a:lstStyle/>
          <a:p>
            <a:r>
              <a:rPr lang="en-GB" sz="20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M&amp;A – Reorganizations</a:t>
            </a:r>
            <a:endParaRPr lang="en-US" sz="20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6FA844F3-620C-4AC1-8F14-31905359BFAD}"/>
              </a:ext>
            </a:extLst>
          </p:cNvPr>
          <p:cNvCxnSpPr/>
          <p:nvPr/>
        </p:nvCxnSpPr>
        <p:spPr>
          <a:xfrm>
            <a:off x="539552" y="980728"/>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pic>
        <p:nvPicPr>
          <p:cNvPr id="1028" name="Picture 4" descr="Seven Wyoming H.S. students are Presidential Scholars semifinalists -  WyoToday.com">
            <a:extLst>
              <a:ext uri="{FF2B5EF4-FFF2-40B4-BE49-F238E27FC236}">
                <a16:creationId xmlns:a16="http://schemas.microsoft.com/office/drawing/2014/main" id="{1AC3E2B2-AAFD-4667-BF9F-61538158A8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8" t="27110" r="24800" b="21058"/>
          <a:stretch/>
        </p:blipFill>
        <p:spPr bwMode="auto">
          <a:xfrm>
            <a:off x="6266798" y="4204772"/>
            <a:ext cx="2409658" cy="2320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73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16A4038E-5FAD-4A93-8041-36DFF9F6241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460" b="2585"/>
          <a:stretch/>
        </p:blipFill>
        <p:spPr>
          <a:xfrm>
            <a:off x="6651244" y="3100723"/>
            <a:ext cx="2492756" cy="3743045"/>
          </a:xfrm>
          <a:prstGeom prst="rect">
            <a:avLst/>
          </a:prstGeom>
          <a:gradFill>
            <a:gsLst>
              <a:gs pos="18000">
                <a:srgbClr val="000000"/>
              </a:gs>
              <a:gs pos="100000">
                <a:srgbClr val="684117"/>
              </a:gs>
            </a:gsLst>
            <a:lin ang="16200000" scaled="0"/>
          </a:gradFill>
        </p:spPr>
      </p:pic>
      <p:sp>
        <p:nvSpPr>
          <p:cNvPr id="13" name="Content Placeholder 2"/>
          <p:cNvSpPr>
            <a:spLocks noGrp="1"/>
          </p:cNvSpPr>
          <p:nvPr>
            <p:ph idx="1"/>
          </p:nvPr>
        </p:nvSpPr>
        <p:spPr>
          <a:xfrm>
            <a:off x="0" y="2996952"/>
            <a:ext cx="6876255" cy="3846816"/>
          </a:xfrm>
          <a:gradFill>
            <a:gsLst>
              <a:gs pos="18000">
                <a:srgbClr val="000000"/>
              </a:gs>
              <a:gs pos="100000">
                <a:srgbClr val="684117"/>
              </a:gs>
            </a:gsLst>
            <a:lin ang="16200000" scaled="0"/>
          </a:gradFill>
        </p:spPr>
        <p:txBody>
          <a:bodyPr>
            <a:noAutofit/>
          </a:bodyPr>
          <a:lstStyle/>
          <a:p>
            <a:pPr marL="400050" lvl="2" indent="0" algn="just">
              <a:buNone/>
            </a:pPr>
            <a:endParaRPr lang="en-GB" sz="14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0" name="Rectangle 29">
            <a:extLst>
              <a:ext uri="{FF2B5EF4-FFF2-40B4-BE49-F238E27FC236}">
                <a16:creationId xmlns:a16="http://schemas.microsoft.com/office/drawing/2014/main" id="{5B39D800-FCD1-47E4-936A-9E11C7D12FD7}"/>
              </a:ext>
            </a:extLst>
          </p:cNvPr>
          <p:cNvSpPr/>
          <p:nvPr/>
        </p:nvSpPr>
        <p:spPr>
          <a:xfrm>
            <a:off x="467542" y="1376719"/>
            <a:ext cx="7992890" cy="1384995"/>
          </a:xfrm>
          <a:prstGeom prst="rect">
            <a:avLst/>
          </a:prstGeom>
        </p:spPr>
        <p:txBody>
          <a:bodyPr wrap="square">
            <a:spAutoFit/>
          </a:bodyPr>
          <a:lstStyle/>
          <a:p>
            <a:r>
              <a:rPr lang="en-GB" sz="1400" dirty="0">
                <a:latin typeface="Tahoma" panose="020B0604030504040204" pitchFamily="34" charset="0"/>
                <a:ea typeface="Tahoma" panose="020B0604030504040204" pitchFamily="34" charset="0"/>
                <a:cs typeface="Tahoma" panose="020B0604030504040204" pitchFamily="34" charset="0"/>
              </a:rPr>
              <a:t>The EU Directives allowing the cross-border merger of a national limited liability company with a limited liability company from another Member State have been introduced in the Companies Law, Cap. 113. </a:t>
            </a: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a:latin typeface="Tahoma" panose="020B0604030504040204" pitchFamily="34" charset="0"/>
                <a:ea typeface="Tahoma" panose="020B0604030504040204" pitchFamily="34" charset="0"/>
                <a:cs typeface="Tahoma" panose="020B0604030504040204" pitchFamily="34" charset="0"/>
              </a:rPr>
              <a:t>The procedure entails the merger of at least two companies governed by the law of different Member States and can take the form of an  inbound or outbound so that:</a:t>
            </a:r>
          </a:p>
        </p:txBody>
      </p:sp>
      <p:cxnSp>
        <p:nvCxnSpPr>
          <p:cNvPr id="5" name="Straight Connector 4"/>
          <p:cNvCxnSpPr>
            <a:cxnSpLocks/>
          </p:cNvCxnSpPr>
          <p:nvPr/>
        </p:nvCxnSpPr>
        <p:spPr>
          <a:xfrm>
            <a:off x="5724128" y="6669360"/>
            <a:ext cx="3384376"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32" name="TextBox 31">
            <a:extLst>
              <a:ext uri="{FF2B5EF4-FFF2-40B4-BE49-F238E27FC236}">
                <a16:creationId xmlns:a16="http://schemas.microsoft.com/office/drawing/2014/main" id="{4170DF94-88DB-49C1-B489-3B081AE617E6}"/>
              </a:ext>
            </a:extLst>
          </p:cNvPr>
          <p:cNvSpPr txBox="1"/>
          <p:nvPr/>
        </p:nvSpPr>
        <p:spPr>
          <a:xfrm>
            <a:off x="301692" y="6500041"/>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9" name="Rectangle 8">
            <a:extLst>
              <a:ext uri="{FF2B5EF4-FFF2-40B4-BE49-F238E27FC236}">
                <a16:creationId xmlns:a16="http://schemas.microsoft.com/office/drawing/2014/main" id="{9A882EA5-78EA-43BD-950A-303CD80B80F1}"/>
              </a:ext>
            </a:extLst>
          </p:cNvPr>
          <p:cNvSpPr/>
          <p:nvPr/>
        </p:nvSpPr>
        <p:spPr>
          <a:xfrm>
            <a:off x="467543" y="401653"/>
            <a:ext cx="3767378" cy="400110"/>
          </a:xfrm>
          <a:prstGeom prst="rect">
            <a:avLst/>
          </a:prstGeom>
        </p:spPr>
        <p:txBody>
          <a:bodyPr wrap="none">
            <a:spAutoFit/>
          </a:bodyPr>
          <a:lstStyle/>
          <a:p>
            <a:r>
              <a:rPr lang="en-GB" sz="20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M&amp;A – Cross-border Merger</a:t>
            </a:r>
            <a:endParaRPr lang="en-US" sz="2000" dirty="0">
              <a:solidFill>
                <a:schemeClr val="tx1">
                  <a:lumMod val="75000"/>
                  <a:lumOff val="25000"/>
                </a:schemeClr>
              </a:solidFill>
            </a:endParaRPr>
          </a:p>
        </p:txBody>
      </p:sp>
      <p:cxnSp>
        <p:nvCxnSpPr>
          <p:cNvPr id="11" name="Straight Connector 10">
            <a:extLst>
              <a:ext uri="{FF2B5EF4-FFF2-40B4-BE49-F238E27FC236}">
                <a16:creationId xmlns:a16="http://schemas.microsoft.com/office/drawing/2014/main" id="{0FF301DD-3F47-4597-80E0-509CBF665D16}"/>
              </a:ext>
            </a:extLst>
          </p:cNvPr>
          <p:cNvCxnSpPr/>
          <p:nvPr/>
        </p:nvCxnSpPr>
        <p:spPr>
          <a:xfrm>
            <a:off x="539552" y="980728"/>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
        <p:nvSpPr>
          <p:cNvPr id="2" name="Rectangle 1">
            <a:extLst>
              <a:ext uri="{FF2B5EF4-FFF2-40B4-BE49-F238E27FC236}">
                <a16:creationId xmlns:a16="http://schemas.microsoft.com/office/drawing/2014/main" id="{B2F554C2-C60A-41C0-98E3-77DB50BD0670}"/>
              </a:ext>
            </a:extLst>
          </p:cNvPr>
          <p:cNvSpPr/>
          <p:nvPr/>
        </p:nvSpPr>
        <p:spPr>
          <a:xfrm>
            <a:off x="78064" y="2925555"/>
            <a:ext cx="6596447" cy="3046988"/>
          </a:xfrm>
          <a:prstGeom prst="rect">
            <a:avLst/>
          </a:prstGeom>
        </p:spPr>
        <p:txBody>
          <a:bodyPr wrap="square">
            <a:spAutoFit/>
          </a:bodyPr>
          <a:lstStyle/>
          <a:p>
            <a:pPr marL="342900" lvl="1" indent="-342900">
              <a:buFont typeface="Wingdings" panose="05000000000000000000" pitchFamily="2" charset="2"/>
              <a:buChar char="§"/>
            </a:pPr>
            <a:endParaRPr lang="en-GB" sz="1200" dirty="0">
              <a:solidFill>
                <a:srgbClr val="A88746"/>
              </a:solidFill>
              <a:latin typeface="Tahoma" panose="020B0604030504040204" pitchFamily="34" charset="0"/>
              <a:ea typeface="Tahoma" panose="020B0604030504040204" pitchFamily="34" charset="0"/>
              <a:cs typeface="Tahoma" panose="020B0604030504040204" pitchFamily="34" charset="0"/>
            </a:endParaRPr>
          </a:p>
          <a:p>
            <a:pPr marL="742950" lvl="2" indent="-342900">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one or more companies, on being dissolved without going into liquidation, transfer all their assets and liabilities to another existing company, in exchange for the issue to their members of securities or shares of the absorbing company, if applicable, a cash payment not exceeding 10 % of the nominal value, or, in the absence of a nominal value, of the accounting par value of those securities or shares; or</a:t>
            </a:r>
          </a:p>
          <a:p>
            <a:pPr marL="742950" lvl="2" indent="-342900">
              <a:buFont typeface="Wingdings" panose="05000000000000000000" pitchFamily="2" charset="2"/>
              <a:buChar char="§"/>
            </a:pPr>
            <a:endParaRPr lang="en-GB" sz="1200" dirty="0">
              <a:solidFill>
                <a:srgbClr val="A88746"/>
              </a:solidFill>
              <a:latin typeface="Tahoma" panose="020B0604030504040204" pitchFamily="34" charset="0"/>
              <a:ea typeface="Tahoma" panose="020B0604030504040204" pitchFamily="34" charset="0"/>
              <a:cs typeface="Tahoma" panose="020B0604030504040204" pitchFamily="34" charset="0"/>
            </a:endParaRPr>
          </a:p>
          <a:p>
            <a:pPr marL="742950" lvl="2" indent="-342900">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two or more companies, on being dissolved without going into liquidation, transfer all their assets and liabilities to a company that they form, in exchange for the issue to their members of securities or shares of that new company and, if applicable, a cash payment not exceeding 10 % of the nominal value, or in the absence of a nominal value, of the accounting par value of those securities or shares; or</a:t>
            </a:r>
          </a:p>
          <a:p>
            <a:pPr marL="857250" lvl="3" indent="0">
              <a:buNone/>
            </a:pPr>
            <a:endParaRPr lang="en-GB" sz="1200" dirty="0">
              <a:solidFill>
                <a:srgbClr val="A88746"/>
              </a:solidFill>
              <a:latin typeface="Tahoma" panose="020B0604030504040204" pitchFamily="34" charset="0"/>
              <a:ea typeface="Tahoma" panose="020B0604030504040204" pitchFamily="34" charset="0"/>
              <a:cs typeface="Tahoma" panose="020B0604030504040204" pitchFamily="34" charset="0"/>
            </a:endParaRPr>
          </a:p>
          <a:p>
            <a:pPr marL="742950" lvl="2" indent="-342900">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a company, on being dissolved without going into liquidation, transfers all its assets and liabilities to the company holding all the securities or shares representing its capital.</a:t>
            </a:r>
          </a:p>
        </p:txBody>
      </p:sp>
    </p:spTree>
    <p:extLst>
      <p:ext uri="{BB962C8B-B14F-4D97-AF65-F5344CB8AC3E}">
        <p14:creationId xmlns:p14="http://schemas.microsoft.com/office/powerpoint/2010/main" val="214901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10" name="Content Placeholder 2"/>
          <p:cNvSpPr txBox="1">
            <a:spLocks/>
          </p:cNvSpPr>
          <p:nvPr/>
        </p:nvSpPr>
        <p:spPr>
          <a:xfrm>
            <a:off x="-6086" y="3681425"/>
            <a:ext cx="5386699" cy="2087438"/>
          </a:xfrm>
          <a:prstGeom prst="rect">
            <a:avLst/>
          </a:prstGeom>
        </p:spPr>
        <p:txBody>
          <a:bodyPr lIns="94742" tIns="47371" rIns="94742" bIns="47371">
            <a:noAutofit/>
          </a:bodyPr>
          <a:lstStyle/>
          <a:p>
            <a:pPr marL="302646" indent="-302646" algn="ctr">
              <a:buClr>
                <a:schemeClr val="accent1"/>
              </a:buClr>
              <a:buSzPct val="70000"/>
              <a:defRPr/>
            </a:pPr>
            <a:endParaRPr lang="en-US" sz="1200" b="1" dirty="0">
              <a:solidFill>
                <a:srgbClr val="87878C"/>
              </a:solidFill>
              <a:latin typeface="Tahoma" panose="020B0604030504040204" pitchFamily="34" charset="0"/>
              <a:ea typeface="Tahoma" panose="020B0604030504040204" pitchFamily="34" charset="0"/>
              <a:cs typeface="Tahoma" panose="020B0604030504040204" pitchFamily="34" charset="0"/>
            </a:endParaRPr>
          </a:p>
          <a:p>
            <a:pPr marL="302646" indent="-302646" algn="ctr">
              <a:buClr>
                <a:schemeClr val="accent1"/>
              </a:buClr>
              <a:buSzPct val="70000"/>
              <a:defRPr/>
            </a:pP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2" name="Rectangle 1">
            <a:extLst>
              <a:ext uri="{FF2B5EF4-FFF2-40B4-BE49-F238E27FC236}">
                <a16:creationId xmlns:a16="http://schemas.microsoft.com/office/drawing/2014/main" id="{0889541C-AC27-44C0-9FF0-013066E31507}"/>
              </a:ext>
            </a:extLst>
          </p:cNvPr>
          <p:cNvSpPr/>
          <p:nvPr/>
        </p:nvSpPr>
        <p:spPr>
          <a:xfrm>
            <a:off x="457200" y="1332632"/>
            <a:ext cx="8003231" cy="4401205"/>
          </a:xfrm>
          <a:prstGeom prst="rect">
            <a:avLst/>
          </a:prstGeom>
        </p:spPr>
        <p:txBody>
          <a:bodyPr wrap="square">
            <a:spAutoFit/>
          </a:bodyPr>
          <a:lstStyle/>
          <a:p>
            <a:pPr marL="285750"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Mitsubishi UFJ Trust and Banking Corporation (The Trust Bank), a subsidiary of Mitsubishi UFJ Financial Group (MUFG), has entered into a share sale purchase agreement for the purchase of the shares of Point Nine Limited, a leading company that offers clients outsourced operations, processing and reporting for post-trade execution;</a:t>
            </a:r>
          </a:p>
          <a:p>
            <a:pPr algn="just"/>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Iron Mountain Incorporated, the global leader in Enterprise Information Management Services acquired </a:t>
            </a: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Fileminders</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 Ltd  a company offering record management, digital solutions and secure destruction;</a:t>
            </a:r>
          </a:p>
          <a:p>
            <a:pPr algn="just"/>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Acquiring USB Bank by </a:t>
            </a: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AstroBank</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 USB Bank’s personnel have been transferred to </a:t>
            </a: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AstroBank</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285750"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MTN Cyprus, a Cyprus </a:t>
            </a: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teleoom</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 company was purchased by Monaco Telecom SA;</a:t>
            </a:r>
          </a:p>
          <a:p>
            <a:pPr marL="285750"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British Galileo Global Education purchased three Laureate Education Inc. owned schools, in a deal worth €225 million, including the European University of Cyprus;</a:t>
            </a:r>
          </a:p>
          <a:p>
            <a:pPr marL="285750"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
            </a:pP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Cablenet</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 Communications Systems Limited, the only independent alternative telecommunications provider in Cyprus offering broadband, fixed telephony, television services through its wholly owned cable infrastructure and mobile telephony was purchased by GO PLC, a Maltese integrated telecommunications company.</a:t>
            </a:r>
          </a:p>
        </p:txBody>
      </p:sp>
      <p:sp>
        <p:nvSpPr>
          <p:cNvPr id="8" name="TextBox 7">
            <a:extLst>
              <a:ext uri="{FF2B5EF4-FFF2-40B4-BE49-F238E27FC236}">
                <a16:creationId xmlns:a16="http://schemas.microsoft.com/office/drawing/2014/main" id="{6E0AF553-9127-4677-8293-576FC154B7C0}"/>
              </a:ext>
            </a:extLst>
          </p:cNvPr>
          <p:cNvSpPr txBox="1"/>
          <p:nvPr/>
        </p:nvSpPr>
        <p:spPr>
          <a:xfrm>
            <a:off x="179512" y="6538555"/>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cxnSp>
        <p:nvCxnSpPr>
          <p:cNvPr id="9" name="Straight Connector 8">
            <a:extLst>
              <a:ext uri="{FF2B5EF4-FFF2-40B4-BE49-F238E27FC236}">
                <a16:creationId xmlns:a16="http://schemas.microsoft.com/office/drawing/2014/main" id="{AA886502-590E-4265-A548-64AA30A9B563}"/>
              </a:ext>
            </a:extLst>
          </p:cNvPr>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1" name="Rectangle 10">
            <a:extLst>
              <a:ext uri="{FF2B5EF4-FFF2-40B4-BE49-F238E27FC236}">
                <a16:creationId xmlns:a16="http://schemas.microsoft.com/office/drawing/2014/main" id="{B6CC0F4C-F40B-491F-8BB3-8EBA6E62FCBD}"/>
              </a:ext>
            </a:extLst>
          </p:cNvPr>
          <p:cNvSpPr/>
          <p:nvPr/>
        </p:nvSpPr>
        <p:spPr>
          <a:xfrm>
            <a:off x="457200" y="404664"/>
            <a:ext cx="3464410" cy="400110"/>
          </a:xfrm>
          <a:prstGeom prst="rect">
            <a:avLst/>
          </a:prstGeom>
        </p:spPr>
        <p:txBody>
          <a:bodyPr wrap="non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M&amp;A – Recent M&amp;A Deals</a:t>
            </a:r>
            <a:endParaRPr lang="en-US" sz="2000" dirty="0">
              <a:solidFill>
                <a:schemeClr val="bg1"/>
              </a:solidFill>
            </a:endParaRPr>
          </a:p>
        </p:txBody>
      </p:sp>
      <p:cxnSp>
        <p:nvCxnSpPr>
          <p:cNvPr id="12" name="Straight Connector 11">
            <a:extLst>
              <a:ext uri="{FF2B5EF4-FFF2-40B4-BE49-F238E27FC236}">
                <a16:creationId xmlns:a16="http://schemas.microsoft.com/office/drawing/2014/main" id="{E7118080-CFBA-4F7E-BBBE-B88331099FDC}"/>
              </a:ext>
            </a:extLst>
          </p:cNvPr>
          <p:cNvCxnSpPr/>
          <p:nvPr/>
        </p:nvCxnSpPr>
        <p:spPr>
          <a:xfrm>
            <a:off x="539552" y="980728"/>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1285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10" name="Content Placeholder 2"/>
          <p:cNvSpPr txBox="1">
            <a:spLocks/>
          </p:cNvSpPr>
          <p:nvPr/>
        </p:nvSpPr>
        <p:spPr>
          <a:xfrm>
            <a:off x="755576" y="4632970"/>
            <a:ext cx="5386699" cy="2087438"/>
          </a:xfrm>
          <a:prstGeom prst="rect">
            <a:avLst/>
          </a:prstGeom>
        </p:spPr>
        <p:txBody>
          <a:bodyPr lIns="94742" tIns="47371" rIns="94742" bIns="47371">
            <a:noAutofit/>
          </a:bodyPr>
          <a:lstStyle/>
          <a:p>
            <a:pPr marL="302646" indent="-302646" algn="ctr">
              <a:buClr>
                <a:schemeClr val="accent1"/>
              </a:buClr>
              <a:buSzPct val="70000"/>
              <a:defRPr/>
            </a:pPr>
            <a:endParaRPr lang="en-US" sz="1200" b="1" dirty="0">
              <a:solidFill>
                <a:srgbClr val="87878C"/>
              </a:solidFill>
              <a:latin typeface="Tahoma" panose="020B0604030504040204" pitchFamily="34" charset="0"/>
              <a:ea typeface="Tahoma" panose="020B0604030504040204" pitchFamily="34" charset="0"/>
              <a:cs typeface="Tahoma" panose="020B0604030504040204" pitchFamily="34" charset="0"/>
            </a:endParaRPr>
          </a:p>
          <a:p>
            <a:pPr marL="302646" indent="-302646" algn="ctr">
              <a:buClr>
                <a:schemeClr val="accent1"/>
              </a:buClr>
              <a:buSzPct val="70000"/>
              <a:defRPr/>
            </a:pP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570384" y="1162713"/>
            <a:ext cx="8003232" cy="1200329"/>
          </a:xfrm>
          <a:prstGeom prst="rect">
            <a:avLst/>
          </a:prstGeom>
          <a:noFill/>
        </p:spPr>
        <p:txBody>
          <a:bodyPr wrap="square" rtlCol="0">
            <a:spAutoFit/>
          </a:bodyPr>
          <a:lstStyle/>
          <a:p>
            <a:r>
              <a:rPr lang="en-GB" sz="3600" b="1" dirty="0">
                <a:solidFill>
                  <a:srgbClr val="B5985A"/>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Contact me here:</a:t>
            </a:r>
          </a:p>
          <a:p>
            <a:endParaRPr lang="en-GB" sz="36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416DA4ED-8F2B-4434-A3D6-1D6D61D3DBD5}"/>
              </a:ext>
            </a:extLst>
          </p:cNvPr>
          <p:cNvSpPr txBox="1"/>
          <p:nvPr/>
        </p:nvSpPr>
        <p:spPr>
          <a:xfrm>
            <a:off x="179512" y="6538555"/>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cxnSp>
        <p:nvCxnSpPr>
          <p:cNvPr id="7" name="Straight Connector 6">
            <a:extLst>
              <a:ext uri="{FF2B5EF4-FFF2-40B4-BE49-F238E27FC236}">
                <a16:creationId xmlns:a16="http://schemas.microsoft.com/office/drawing/2014/main" id="{C7011192-8061-40AE-9956-CA256FF5E911}"/>
              </a:ext>
            </a:extLst>
          </p:cNvPr>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pic>
        <p:nvPicPr>
          <p:cNvPr id="25" name="Graphic 24" descr="Email">
            <a:extLst>
              <a:ext uri="{FF2B5EF4-FFF2-40B4-BE49-F238E27FC236}">
                <a16:creationId xmlns:a16="http://schemas.microsoft.com/office/drawing/2014/main" id="{B7A586E5-765E-410B-8671-3725B276222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47380" y="5050292"/>
            <a:ext cx="914400" cy="914400"/>
          </a:xfrm>
          <a:prstGeom prst="rect">
            <a:avLst/>
          </a:prstGeom>
          <a:effectLst>
            <a:glow rad="228600">
              <a:schemeClr val="accent6">
                <a:satMod val="175000"/>
                <a:alpha val="40000"/>
              </a:schemeClr>
            </a:glow>
          </a:effectLst>
        </p:spPr>
      </p:pic>
      <p:pic>
        <p:nvPicPr>
          <p:cNvPr id="26" name="Graphic 25" descr="Email">
            <a:extLst>
              <a:ext uri="{FF2B5EF4-FFF2-40B4-BE49-F238E27FC236}">
                <a16:creationId xmlns:a16="http://schemas.microsoft.com/office/drawing/2014/main" id="{1AA8E030-0FEA-424F-8BB4-247C6CC99C8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11960" y="4553213"/>
            <a:ext cx="914400" cy="914400"/>
          </a:xfrm>
          <a:prstGeom prst="rect">
            <a:avLst/>
          </a:prstGeom>
          <a:effectLst>
            <a:glow rad="228600">
              <a:schemeClr val="accent6">
                <a:satMod val="175000"/>
                <a:alpha val="40000"/>
              </a:schemeClr>
            </a:glow>
          </a:effectLst>
        </p:spPr>
      </p:pic>
      <p:pic>
        <p:nvPicPr>
          <p:cNvPr id="27" name="Graphic 26" descr="Email">
            <a:extLst>
              <a:ext uri="{FF2B5EF4-FFF2-40B4-BE49-F238E27FC236}">
                <a16:creationId xmlns:a16="http://schemas.microsoft.com/office/drawing/2014/main" id="{577069B2-63F5-410A-9BE9-A92882611DD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56833" y="4325387"/>
            <a:ext cx="676422" cy="676422"/>
          </a:xfrm>
          <a:prstGeom prst="rect">
            <a:avLst/>
          </a:prstGeom>
          <a:effectLst>
            <a:glow rad="228600">
              <a:schemeClr val="accent6">
                <a:satMod val="175000"/>
                <a:alpha val="40000"/>
              </a:schemeClr>
            </a:glow>
          </a:effectLst>
        </p:spPr>
      </p:pic>
      <p:pic>
        <p:nvPicPr>
          <p:cNvPr id="28" name="Graphic 27" descr="Email">
            <a:extLst>
              <a:ext uri="{FF2B5EF4-FFF2-40B4-BE49-F238E27FC236}">
                <a16:creationId xmlns:a16="http://schemas.microsoft.com/office/drawing/2014/main" id="{25B47497-77A0-40DA-B4A5-939A90AD5B8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56833" y="5050292"/>
            <a:ext cx="739303" cy="739303"/>
          </a:xfrm>
          <a:prstGeom prst="rect">
            <a:avLst/>
          </a:prstGeom>
          <a:effectLst>
            <a:glow rad="228600">
              <a:schemeClr val="accent6">
                <a:satMod val="175000"/>
                <a:alpha val="40000"/>
              </a:schemeClr>
            </a:glow>
          </a:effectLst>
        </p:spPr>
      </p:pic>
      <p:pic>
        <p:nvPicPr>
          <p:cNvPr id="29" name="Graphic 28" descr="Email">
            <a:extLst>
              <a:ext uri="{FF2B5EF4-FFF2-40B4-BE49-F238E27FC236}">
                <a16:creationId xmlns:a16="http://schemas.microsoft.com/office/drawing/2014/main" id="{71433B6E-64F4-42E9-B464-94CF2F8FCF2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480565" y="3855447"/>
            <a:ext cx="560195" cy="560195"/>
          </a:xfrm>
          <a:prstGeom prst="rect">
            <a:avLst/>
          </a:prstGeom>
          <a:effectLst>
            <a:glow rad="228600">
              <a:schemeClr val="accent6">
                <a:satMod val="175000"/>
                <a:alpha val="40000"/>
              </a:schemeClr>
            </a:glow>
          </a:effectLst>
        </p:spPr>
      </p:pic>
      <p:pic>
        <p:nvPicPr>
          <p:cNvPr id="30" name="Graphic 29" descr="Email">
            <a:extLst>
              <a:ext uri="{FF2B5EF4-FFF2-40B4-BE49-F238E27FC236}">
                <a16:creationId xmlns:a16="http://schemas.microsoft.com/office/drawing/2014/main" id="{D8A208DA-38E8-4169-8304-B2499C7C323B}"/>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09574" y="4279537"/>
            <a:ext cx="356434" cy="356434"/>
          </a:xfrm>
          <a:prstGeom prst="rect">
            <a:avLst/>
          </a:prstGeom>
          <a:effectLst>
            <a:glow rad="228600">
              <a:schemeClr val="accent6">
                <a:satMod val="175000"/>
                <a:alpha val="40000"/>
              </a:schemeClr>
            </a:glow>
          </a:effectLst>
        </p:spPr>
      </p:pic>
      <p:pic>
        <p:nvPicPr>
          <p:cNvPr id="31" name="Picture 30">
            <a:extLst>
              <a:ext uri="{FF2B5EF4-FFF2-40B4-BE49-F238E27FC236}">
                <a16:creationId xmlns:a16="http://schemas.microsoft.com/office/drawing/2014/main" id="{147E35EC-7188-4875-B3D5-052F3D93F935}"/>
              </a:ext>
            </a:extLst>
          </p:cNvPr>
          <p:cNvPicPr>
            <a:picLocks noChangeAspect="1"/>
          </p:cNvPicPr>
          <p:nvPr/>
        </p:nvPicPr>
        <p:blipFill>
          <a:blip r:embed="rId15"/>
          <a:stretch>
            <a:fillRect/>
          </a:stretch>
        </p:blipFill>
        <p:spPr>
          <a:xfrm>
            <a:off x="473224" y="2110463"/>
            <a:ext cx="6324323" cy="936000"/>
          </a:xfrm>
          <a:prstGeom prst="rect">
            <a:avLst/>
          </a:prstGeom>
          <a:ln>
            <a:solidFill>
              <a:srgbClr val="A88746"/>
            </a:solidFill>
          </a:ln>
        </p:spPr>
      </p:pic>
    </p:spTree>
    <p:extLst>
      <p:ext uri="{BB962C8B-B14F-4D97-AF65-F5344CB8AC3E}">
        <p14:creationId xmlns:p14="http://schemas.microsoft.com/office/powerpoint/2010/main" val="49144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10" name="Content Placeholder 2"/>
          <p:cNvSpPr txBox="1">
            <a:spLocks/>
          </p:cNvSpPr>
          <p:nvPr/>
        </p:nvSpPr>
        <p:spPr>
          <a:xfrm>
            <a:off x="755576" y="4632970"/>
            <a:ext cx="5386699" cy="2087438"/>
          </a:xfrm>
          <a:prstGeom prst="rect">
            <a:avLst/>
          </a:prstGeom>
        </p:spPr>
        <p:txBody>
          <a:bodyPr lIns="94742" tIns="47371" rIns="94742" bIns="47371">
            <a:noAutofit/>
          </a:bodyPr>
          <a:lstStyle/>
          <a:p>
            <a:pPr marL="302646" indent="-302646" algn="ctr">
              <a:buClr>
                <a:schemeClr val="accent1"/>
              </a:buClr>
              <a:buSzPct val="70000"/>
              <a:defRPr/>
            </a:pPr>
            <a:endParaRPr lang="en-US" sz="1200" b="1" dirty="0">
              <a:solidFill>
                <a:srgbClr val="87878C"/>
              </a:solidFill>
              <a:latin typeface="Tahoma" panose="020B0604030504040204" pitchFamily="34" charset="0"/>
              <a:ea typeface="Tahoma" panose="020B0604030504040204" pitchFamily="34" charset="0"/>
              <a:cs typeface="Tahoma" panose="020B0604030504040204" pitchFamily="34" charset="0"/>
            </a:endParaRPr>
          </a:p>
          <a:p>
            <a:pPr marL="302646" indent="-302646" algn="ctr">
              <a:buClr>
                <a:schemeClr val="accent1"/>
              </a:buClr>
              <a:buSzPct val="70000"/>
              <a:defRPr/>
            </a:pP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559701" y="1052736"/>
            <a:ext cx="4032448" cy="830997"/>
          </a:xfrm>
          <a:prstGeom prst="rect">
            <a:avLst/>
          </a:prstGeom>
          <a:noFill/>
        </p:spPr>
        <p:txBody>
          <a:bodyPr wrap="square" rtlCol="0">
            <a:spAutoFit/>
          </a:bodyPr>
          <a:lstStyle/>
          <a:p>
            <a:r>
              <a:rPr lang="en-GB" sz="4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Thank you!</a:t>
            </a:r>
            <a:endParaRPr lang="en-GB" sz="4800" b="1" dirty="0">
              <a:solidFill>
                <a:schemeClr val="bg1"/>
              </a:solidFill>
              <a:effectLst>
                <a:outerShdw blurRad="38100" dist="38100" dir="2700000" algn="tl">
                  <a:srgbClr val="000000">
                    <a:alpha val="43137"/>
                  </a:srgbClr>
                </a:outerShdw>
              </a:effectLst>
            </a:endParaRPr>
          </a:p>
        </p:txBody>
      </p:sp>
      <p:cxnSp>
        <p:nvCxnSpPr>
          <p:cNvPr id="14" name="Straight Connector 13"/>
          <p:cNvCxnSpPr>
            <a:cxnSpLocks/>
          </p:cNvCxnSpPr>
          <p:nvPr/>
        </p:nvCxnSpPr>
        <p:spPr>
          <a:xfrm>
            <a:off x="639962" y="6021288"/>
            <a:ext cx="504056" cy="0"/>
          </a:xfrm>
          <a:prstGeom prst="line">
            <a:avLst/>
          </a:prstGeom>
          <a:ln w="76200">
            <a:solidFill>
              <a:srgbClr val="B5985A"/>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244" y="3706537"/>
            <a:ext cx="2933705" cy="926433"/>
          </a:xfrm>
          <a:prstGeom prst="rect">
            <a:avLst/>
          </a:prstGeom>
        </p:spPr>
      </p:pic>
      <p:sp>
        <p:nvSpPr>
          <p:cNvPr id="4" name="Rectangle 3"/>
          <p:cNvSpPr/>
          <p:nvPr/>
        </p:nvSpPr>
        <p:spPr>
          <a:xfrm>
            <a:off x="559701" y="6106679"/>
            <a:ext cx="1564852" cy="276999"/>
          </a:xfrm>
          <a:prstGeom prst="rect">
            <a:avLst/>
          </a:prstGeom>
        </p:spPr>
        <p:txBody>
          <a:bodyPr wrap="none">
            <a:spAutoFit/>
          </a:bodyPr>
          <a:lstStyle/>
          <a:p>
            <a:pPr marL="302646" indent="-302646" algn="ctr">
              <a:buClr>
                <a:schemeClr val="accent1"/>
              </a:buClr>
              <a:buSzPct val="70000"/>
              <a:defRPr/>
            </a:pPr>
            <a:r>
              <a:rPr lang="en-US" sz="1200" b="1" dirty="0">
                <a:solidFill>
                  <a:srgbClr val="B5985A"/>
                </a:solidFill>
                <a:latin typeface="Tahoma" panose="020B0604030504040204" pitchFamily="34" charset="0"/>
                <a:ea typeface="Tahoma" panose="020B0604030504040204" pitchFamily="34" charset="0"/>
                <a:cs typeface="Tahoma" panose="020B0604030504040204" pitchFamily="34" charset="0"/>
              </a:rPr>
              <a:t>www.pavlaw.com</a:t>
            </a:r>
            <a:endParaRPr lang="en-US" sz="1400" b="1" dirty="0">
              <a:solidFill>
                <a:srgbClr val="B5985A"/>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559701" y="4829370"/>
            <a:ext cx="3447255" cy="1384995"/>
          </a:xfrm>
          <a:prstGeom prst="rect">
            <a:avLst/>
          </a:prstGeom>
          <a:noFill/>
        </p:spPr>
        <p:txBody>
          <a:bodyPr wrap="square" rtlCol="0">
            <a:spAutoFit/>
          </a:bodyPr>
          <a:lstStyle/>
          <a:p>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Patrician Chambers</a:t>
            </a:r>
          </a:p>
          <a:p>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332 Agiou Andreou str., 3035 Limassol, Cyprus</a:t>
            </a:r>
          </a:p>
          <a:p>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T. +357 25871599 | F. +357 25344548 | E. info@pavlaw.com</a:t>
            </a:r>
          </a:p>
          <a:p>
            <a:pPr algn="ct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a:xfrm>
            <a:off x="730694" y="2132856"/>
            <a:ext cx="6865642" cy="0"/>
          </a:xfrm>
          <a:prstGeom prst="line">
            <a:avLst/>
          </a:prstGeom>
          <a:ln w="28575">
            <a:solidFill>
              <a:srgbClr val="B5985A"/>
            </a:solidFill>
          </a:ln>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196244" y="2092761"/>
            <a:ext cx="169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60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7" name="Rectangle 6"/>
          <p:cNvSpPr/>
          <p:nvPr/>
        </p:nvSpPr>
        <p:spPr>
          <a:xfrm>
            <a:off x="457200" y="404664"/>
            <a:ext cx="5756704" cy="400110"/>
          </a:xfrm>
          <a:prstGeom prst="rect">
            <a:avLst/>
          </a:prstGeom>
        </p:spPr>
        <p:txBody>
          <a:bodyPr wrap="non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Takeover Law No. 41(I)/2007, as amended</a:t>
            </a:r>
            <a:endParaRPr lang="en-US" sz="2000" dirty="0">
              <a:solidFill>
                <a:schemeClr val="bg1"/>
              </a:solidFill>
            </a:endParaRPr>
          </a:p>
        </p:txBody>
      </p:sp>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57200" y="1268760"/>
            <a:ext cx="8291264" cy="4896544"/>
          </a:xfrm>
          <a:noFill/>
        </p:spPr>
        <p:txBody>
          <a:bodyPr>
            <a:noAutofit/>
          </a:bodyPr>
          <a:lstStyle/>
          <a:p>
            <a:pPr marL="342900" lvl="1" indent="-34290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The law to make provision for public takeover bids for the acquisition of securities of companies and related matters, no. 41(I)/2007, as amended)</a:t>
            </a:r>
          </a:p>
          <a:p>
            <a:pPr marL="342900" lvl="1" indent="-34290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Applicability</a:t>
            </a:r>
          </a:p>
          <a:p>
            <a:pPr marL="1143000" lvl="3"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Applies generally to every takeover bid for securities of a company registered in Cyprus and admitted to trading on a regulated market in Cyprus</a:t>
            </a:r>
          </a:p>
          <a:p>
            <a:pPr marL="1143000" lvl="3"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Also applies to every takeover bid for securities of a company </a:t>
            </a:r>
            <a:r>
              <a:rPr lang="en-GB" sz="1200" b="1" dirty="0">
                <a:solidFill>
                  <a:schemeClr val="bg1"/>
                </a:solidFill>
                <a:latin typeface="Tahoma" panose="020B0604030504040204" pitchFamily="34" charset="0"/>
                <a:ea typeface="Tahoma" panose="020B0604030504040204" pitchFamily="34" charset="0"/>
                <a:cs typeface="Tahoma" panose="020B0604030504040204" pitchFamily="34" charset="0"/>
              </a:rPr>
              <a:t>not</a:t>
            </a: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 registered in Cyprus if certain requirements apply</a:t>
            </a:r>
          </a:p>
          <a:p>
            <a:pPr marL="857250" lvl="3" indent="0" algn="just">
              <a:buNone/>
            </a:pP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buFont typeface="Wingdings" panose="05000000000000000000" pitchFamily="2" charset="2"/>
              <a:buChar char="§"/>
            </a:pP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CySec</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 jurisdiction</a:t>
            </a:r>
          </a:p>
          <a:p>
            <a:pPr marL="857250" lvl="3" indent="0" algn="just">
              <a:buNone/>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1143000" lvl="3"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Target registered office in Cyprus, all or some securities listed in Cyprus </a:t>
            </a:r>
          </a:p>
          <a:p>
            <a:pPr marL="1143000" lvl="3"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Target registered office in Cyprus, securities listed on another EEA regulated market</a:t>
            </a:r>
          </a:p>
          <a:p>
            <a:pPr marL="1143000" lvl="3"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Target registered outside Cyprus, securities listed only in Cyprus</a:t>
            </a:r>
          </a:p>
          <a:p>
            <a:pPr marL="1143000" lvl="3"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Target registered outside Cyprus, securities admitted to trading first in Cyprus and subsequently on another EEA regulated market</a:t>
            </a:r>
          </a:p>
          <a:p>
            <a:pPr marL="1143000" lvl="3"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Target securities simultaneously admitted to trading on regulated market in Cyprus and another EEA market and Target determined it will be under </a:t>
            </a:r>
            <a:r>
              <a:rPr lang="en-GB" sz="1200" dirty="0" err="1">
                <a:solidFill>
                  <a:schemeClr val="bg1"/>
                </a:solidFill>
                <a:latin typeface="Tahoma" panose="020B0604030504040204" pitchFamily="34" charset="0"/>
                <a:ea typeface="Tahoma" panose="020B0604030504040204" pitchFamily="34" charset="0"/>
                <a:cs typeface="Tahoma" panose="020B0604030504040204" pitchFamily="34" charset="0"/>
              </a:rPr>
              <a:t>CySec</a:t>
            </a: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 supervision</a:t>
            </a:r>
          </a:p>
          <a:p>
            <a:pPr marL="1143000" lvl="3" indent="-285750" algn="just">
              <a:buFont typeface="Wingdings" panose="05000000000000000000" pitchFamily="2" charset="2"/>
              <a:buChar char="§"/>
            </a:pPr>
            <a:r>
              <a:rPr lang="en-GB" sz="1200" dirty="0">
                <a:solidFill>
                  <a:schemeClr val="bg1"/>
                </a:solidFill>
                <a:latin typeface="Tahoma" panose="020B0604030504040204" pitchFamily="34" charset="0"/>
                <a:ea typeface="Tahoma" panose="020B0604030504040204" pitchFamily="34" charset="0"/>
                <a:cs typeface="Tahoma" panose="020B0604030504040204" pitchFamily="34" charset="0"/>
              </a:rPr>
              <a:t>Other examples, more extreme, e.g. where Target registered office in Cyprus, GDRs securities listed on LSE – dual applicability of London takeover code and Cyprus takeover law</a:t>
            </a:r>
          </a:p>
          <a:p>
            <a:pPr marL="857250" lvl="3" indent="0" algn="just">
              <a:buNone/>
            </a:pPr>
            <a:endParaRPr lang="en-GB"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buFont typeface="Wingdings" panose="05000000000000000000" pitchFamily="2" charset="2"/>
              <a:buChar char="§"/>
            </a:pP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Shared Jurisdictional table of </a:t>
            </a:r>
            <a:r>
              <a:rPr lang="en-GB" sz="1400" dirty="0" err="1">
                <a:solidFill>
                  <a:schemeClr val="bg1"/>
                </a:solidFill>
                <a:latin typeface="Tahoma" panose="020B0604030504040204" pitchFamily="34" charset="0"/>
                <a:ea typeface="Tahoma" panose="020B0604030504040204" pitchFamily="34" charset="0"/>
                <a:cs typeface="Tahoma" panose="020B0604030504040204" pitchFamily="34" charset="0"/>
              </a:rPr>
              <a:t>CySec</a:t>
            </a:r>
            <a:r>
              <a:rPr lang="en-GB" sz="14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GB" sz="1400" u="sng" dirty="0">
                <a:solidFill>
                  <a:srgbClr val="B5985A"/>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https://www.cysec.gov.cy/CMSPages/GetFile.aspx?guid=3f39f96c-6de7-4e7e-b1c0-cbf06c95189c</a:t>
            </a:r>
            <a:r>
              <a:rPr lang="en-GB" sz="1400" dirty="0">
                <a:solidFill>
                  <a:srgbClr val="B5985A"/>
                </a:solidFill>
                <a:latin typeface="Tahoma" panose="020B0604030504040204" pitchFamily="34" charset="0"/>
                <a:ea typeface="Tahoma" panose="020B0604030504040204" pitchFamily="34" charset="0"/>
                <a:cs typeface="Tahoma" panose="020B0604030504040204" pitchFamily="34" charset="0"/>
              </a:rPr>
              <a:t> </a:t>
            </a:r>
          </a:p>
          <a:p>
            <a:pPr marL="742950" lvl="2" indent="-342900" algn="just">
              <a:buFont typeface="Wingdings" panose="05000000000000000000" pitchFamily="2" charset="2"/>
              <a:buChar char="v"/>
            </a:pPr>
            <a:endParaRPr lang="en-GB" sz="105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cxnSp>
        <p:nvCxnSpPr>
          <p:cNvPr id="9" name="Straight Connector 8">
            <a:extLst>
              <a:ext uri="{FF2B5EF4-FFF2-40B4-BE49-F238E27FC236}">
                <a16:creationId xmlns:a16="http://schemas.microsoft.com/office/drawing/2014/main" id="{B9D1277F-FDAD-400B-B532-551322EDFEB9}"/>
              </a:ext>
            </a:extLst>
          </p:cNvPr>
          <p:cNvCxnSpPr/>
          <p:nvPr/>
        </p:nvCxnSpPr>
        <p:spPr>
          <a:xfrm>
            <a:off x="539552" y="980728"/>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84563762"/>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5455</TotalTime>
  <Words>1367</Words>
  <Application>Microsoft Office PowerPoint</Application>
  <PresentationFormat>On-screen Show (4:3)</PresentationFormat>
  <Paragraphs>159</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Tahoma</vt:lpstr>
      <vt:lpstr>Wingdings</vt:lpstr>
      <vt:lpstr>Office Theme</vt:lpstr>
      <vt:lpstr>Cyprus Mergers &amp; Acquisitions – What are your options?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Stella Strati</dc:creator>
  <cp:lastModifiedBy>Tereza Mouzouri</cp:lastModifiedBy>
  <cp:revision>184</cp:revision>
  <cp:lastPrinted>2017-09-07T15:52:12Z</cp:lastPrinted>
  <dcterms:created xsi:type="dcterms:W3CDTF">2017-10-05T07:53:42Z</dcterms:created>
  <dcterms:modified xsi:type="dcterms:W3CDTF">2020-12-08T10:13:45Z</dcterms:modified>
</cp:coreProperties>
</file>