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handoutMasterIdLst>
    <p:handoutMasterId r:id="rId10"/>
  </p:handoutMasterIdLst>
  <p:sldIdLst>
    <p:sldId id="257" r:id="rId2"/>
    <p:sldId id="292" r:id="rId3"/>
    <p:sldId id="294" r:id="rId4"/>
    <p:sldId id="295" r:id="rId5"/>
    <p:sldId id="296" r:id="rId6"/>
    <p:sldId id="298" r:id="rId7"/>
    <p:sldId id="283" r:id="rId8"/>
  </p:sldIdLst>
  <p:sldSz cx="9144000" cy="6858000" type="screen4x3"/>
  <p:notesSz cx="6742113" cy="987266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ylianos Trillides" initials="S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B"/>
    <a:srgbClr val="87878C"/>
    <a:srgbClr val="3B3B3B"/>
    <a:srgbClr val="B5985A"/>
    <a:srgbClr val="3333CC"/>
    <a:srgbClr val="857B4B"/>
    <a:srgbClr val="AEA4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86" d="100"/>
          <a:sy n="86" d="100"/>
        </p:scale>
        <p:origin x="138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8971" y="3"/>
            <a:ext cx="2921582" cy="493633"/>
          </a:xfrm>
          <a:prstGeom prst="rect">
            <a:avLst/>
          </a:prstGeom>
        </p:spPr>
        <p:txBody>
          <a:bodyPr vert="horz" lIns="91440" tIns="45720" rIns="91440" bIns="45720" rtlCol="0"/>
          <a:lstStyle>
            <a:lvl1pPr algn="r">
              <a:defRPr sz="1200"/>
            </a:lvl1pPr>
          </a:lstStyle>
          <a:p>
            <a:fld id="{6961C8EB-CB2F-4820-84B4-3965EC5588A8}" type="datetimeFigureOut">
              <a:rPr lang="en-GB" smtClean="0"/>
              <a:t>08/12/2020</a:t>
            </a:fld>
            <a:endParaRPr lang="en-GB"/>
          </a:p>
        </p:txBody>
      </p:sp>
      <p:sp>
        <p:nvSpPr>
          <p:cNvPr id="4" name="Footer Placeholder 3"/>
          <p:cNvSpPr>
            <a:spLocks noGrp="1"/>
          </p:cNvSpPr>
          <p:nvPr>
            <p:ph type="ftr" sz="quarter" idx="2"/>
          </p:nvPr>
        </p:nvSpPr>
        <p:spPr>
          <a:xfrm>
            <a:off x="0" y="9377319"/>
            <a:ext cx="2921582"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8971" y="9377319"/>
            <a:ext cx="2921582" cy="493633"/>
          </a:xfrm>
          <a:prstGeom prst="rect">
            <a:avLst/>
          </a:prstGeom>
        </p:spPr>
        <p:txBody>
          <a:bodyPr vert="horz" lIns="91440" tIns="45720" rIns="91440" bIns="45720" rtlCol="0" anchor="b"/>
          <a:lstStyle>
            <a:lvl1pPr algn="r">
              <a:defRPr sz="1200"/>
            </a:lvl1pPr>
          </a:lstStyle>
          <a:p>
            <a:fld id="{E9A21EA8-CBAF-438E-A55A-AFC535236558}" type="slidenum">
              <a:rPr lang="en-GB" smtClean="0"/>
              <a:t>‹#›</a:t>
            </a:fld>
            <a:endParaRPr lang="en-GB"/>
          </a:p>
        </p:txBody>
      </p:sp>
    </p:spTree>
    <p:extLst>
      <p:ext uri="{BB962C8B-B14F-4D97-AF65-F5344CB8AC3E}">
        <p14:creationId xmlns:p14="http://schemas.microsoft.com/office/powerpoint/2010/main" val="10407644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20887"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622" y="2"/>
            <a:ext cx="2920887" cy="493713"/>
          </a:xfrm>
          <a:prstGeom prst="rect">
            <a:avLst/>
          </a:prstGeom>
        </p:spPr>
        <p:txBody>
          <a:bodyPr vert="horz" lIns="91440" tIns="45720" rIns="91440" bIns="45720" rtlCol="0"/>
          <a:lstStyle>
            <a:lvl1pPr algn="r">
              <a:defRPr sz="1200"/>
            </a:lvl1pPr>
          </a:lstStyle>
          <a:p>
            <a:fld id="{B0BCCEF7-EAAB-4947-A159-0568FC1CB3E5}" type="datetimeFigureOut">
              <a:rPr lang="en-US" smtClean="0"/>
              <a:t>12/8/2020</a:t>
            </a:fld>
            <a:endParaRPr lang="en-US"/>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051" y="4689478"/>
            <a:ext cx="5394011" cy="4443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7363"/>
            <a:ext cx="2920887" cy="493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622" y="9377363"/>
            <a:ext cx="2920887" cy="493712"/>
          </a:xfrm>
          <a:prstGeom prst="rect">
            <a:avLst/>
          </a:prstGeom>
        </p:spPr>
        <p:txBody>
          <a:bodyPr vert="horz" lIns="91440" tIns="45720" rIns="91440" bIns="45720" rtlCol="0" anchor="b"/>
          <a:lstStyle>
            <a:lvl1pPr algn="r">
              <a:defRPr sz="1200"/>
            </a:lvl1pPr>
          </a:lstStyle>
          <a:p>
            <a:fld id="{8A4F7D52-A43C-4B61-B475-502A68921874}" type="slidenum">
              <a:rPr lang="en-US" smtClean="0"/>
              <a:t>‹#›</a:t>
            </a:fld>
            <a:endParaRPr lang="en-US"/>
          </a:p>
        </p:txBody>
      </p:sp>
    </p:spTree>
    <p:extLst>
      <p:ext uri="{BB962C8B-B14F-4D97-AF65-F5344CB8AC3E}">
        <p14:creationId xmlns:p14="http://schemas.microsoft.com/office/powerpoint/2010/main" val="28484187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19F80D-D516-4B29-BD87-1D0A3EB60503}"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294833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54B1C-C13E-46BE-8FA1-42B0C57DA271}"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78356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C803DB-B188-470D-B56A-0D89FE223CB8}"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54817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38495C-832E-48D8-8545-FDDE21A8B8BF}"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921827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F34A5-5D21-4C40-93B8-7F438128DFCE}" type="datetime1">
              <a:rPr lang="el-GR" smtClean="0"/>
              <a:t>8/12/2020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5860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99BC6E-A16D-44C5-B359-791B8C9F405D}" type="datetime1">
              <a:rPr lang="el-GR" smtClean="0"/>
              <a:t>8/12/2020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0085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C28E2-7666-4007-BE10-82C3CC837D75}" type="datetime1">
              <a:rPr lang="el-GR" smtClean="0"/>
              <a:t>8/12/2020</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3235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28EBE13-9271-441F-BA03-EE71B87D0479}"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86539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8CB67A-B07E-4333-8B4B-F7D2FF103E13}"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0638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1672-2DE3-43EA-AC8E-03F6F5286B43}"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425037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5E5CF3-FA2E-4911-8E83-B0BD0F7EDAA5}"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579837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ABA92-06A8-4E94-B95D-DD7BC9975173}" type="datetime1">
              <a:rPr lang="el-GR" smtClean="0"/>
              <a:t>8/12/2020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a:p>
        </p:txBody>
      </p:sp>
    </p:spTree>
    <p:extLst>
      <p:ext uri="{BB962C8B-B14F-4D97-AF65-F5344CB8AC3E}">
        <p14:creationId xmlns:p14="http://schemas.microsoft.com/office/powerpoint/2010/main" val="29518588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115" y="1871699"/>
            <a:ext cx="7574285" cy="2133365"/>
          </a:xfrm>
          <a:noFill/>
        </p:spPr>
        <p:txBody>
          <a:bodyPr>
            <a:noAutofit/>
          </a:bodyPr>
          <a:lstStyle/>
          <a:p>
            <a:pPr algn="l"/>
            <a:r>
              <a:rPr lang="en-GB" sz="3200" dirty="0">
                <a:solidFill>
                  <a:srgbClr val="00386B"/>
                </a:solidFill>
                <a:latin typeface="Tahoma" panose="020B0604030504040204" pitchFamily="34" charset="0"/>
                <a:ea typeface="Tahoma" panose="020B0604030504040204" pitchFamily="34" charset="0"/>
                <a:cs typeface="Tahoma" panose="020B0604030504040204" pitchFamily="34" charset="0"/>
              </a:rPr>
              <a:t>Cyprus Key Tax Features</a:t>
            </a:r>
          </a:p>
        </p:txBody>
      </p:sp>
      <p:sp>
        <p:nvSpPr>
          <p:cNvPr id="7" name="TextBox 6"/>
          <p:cNvSpPr txBox="1"/>
          <p:nvPr/>
        </p:nvSpPr>
        <p:spPr>
          <a:xfrm>
            <a:off x="598114" y="6309320"/>
            <a:ext cx="6062117" cy="246221"/>
          </a:xfrm>
          <a:prstGeom prst="rect">
            <a:avLst/>
          </a:prstGeom>
          <a:noFill/>
        </p:spPr>
        <p:txBody>
          <a:bodyPr wrap="square" rtlCol="0">
            <a:spAutoFit/>
          </a:bodyPr>
          <a:lstStyle/>
          <a:p>
            <a:r>
              <a:rPr lang="en-GB" sz="1000" b="1" dirty="0">
                <a:solidFill>
                  <a:srgbClr val="87878C"/>
                </a:solidFill>
                <a:latin typeface="Tahoma" panose="020B0604030504040204" pitchFamily="34" charset="0"/>
                <a:ea typeface="Tahoma" panose="020B0604030504040204" pitchFamily="34" charset="0"/>
                <a:cs typeface="Tahoma" panose="020B0604030504040204" pitchFamily="34" charset="0"/>
              </a:rPr>
              <a:t>Cyprus M&amp;A Insights: Creating Value for Clients in Difficult Times | 8 December 2020</a:t>
            </a:r>
          </a:p>
        </p:txBody>
      </p:sp>
      <p:sp>
        <p:nvSpPr>
          <p:cNvPr id="8" name="TextBox 7"/>
          <p:cNvSpPr txBox="1"/>
          <p:nvPr/>
        </p:nvSpPr>
        <p:spPr>
          <a:xfrm>
            <a:off x="598114" y="4664748"/>
            <a:ext cx="3253805" cy="584775"/>
          </a:xfrm>
          <a:prstGeom prst="rect">
            <a:avLst/>
          </a:prstGeom>
          <a:noFill/>
        </p:spPr>
        <p:txBody>
          <a:bodyPr wrap="square" rtlCol="0">
            <a:spAutoFit/>
          </a:bodyPr>
          <a:lstStyle/>
          <a:p>
            <a:r>
              <a:rPr lang="en-GB" dirty="0">
                <a:solidFill>
                  <a:srgbClr val="002060"/>
                </a:solidFill>
                <a:latin typeface="Tahoma" panose="020B0604030504040204" pitchFamily="34" charset="0"/>
                <a:ea typeface="Tahoma" panose="020B0604030504040204" pitchFamily="34" charset="0"/>
                <a:cs typeface="Tahoma" panose="020B0604030504040204" pitchFamily="34" charset="0"/>
              </a:rPr>
              <a:t>George Yiallourides</a:t>
            </a:r>
          </a:p>
          <a:p>
            <a:r>
              <a:rPr lang="en-GB" sz="1400" dirty="0">
                <a:solidFill>
                  <a:srgbClr val="87878C"/>
                </a:solidFill>
                <a:latin typeface="Tahoma" panose="020B0604030504040204" pitchFamily="34" charset="0"/>
                <a:ea typeface="Tahoma" panose="020B0604030504040204" pitchFamily="34" charset="0"/>
                <a:cs typeface="Tahoma" panose="020B0604030504040204" pitchFamily="34" charset="0"/>
              </a:rPr>
              <a:t>Managing Director</a:t>
            </a:r>
          </a:p>
        </p:txBody>
      </p:sp>
      <p:cxnSp>
        <p:nvCxnSpPr>
          <p:cNvPr id="25" name="Straight Connector 24"/>
          <p:cNvCxnSpPr/>
          <p:nvPr/>
        </p:nvCxnSpPr>
        <p:spPr>
          <a:xfrm>
            <a:off x="2473864" y="3573016"/>
            <a:ext cx="21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B472085-911F-43EA-A1A4-A68F69F27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10" y="632170"/>
            <a:ext cx="6591817" cy="915782"/>
          </a:xfrm>
          <a:prstGeom prst="rect">
            <a:avLst/>
          </a:prstGeom>
        </p:spPr>
      </p:pic>
    </p:spTree>
    <p:extLst>
      <p:ext uri="{BB962C8B-B14F-4D97-AF65-F5344CB8AC3E}">
        <p14:creationId xmlns:p14="http://schemas.microsoft.com/office/powerpoint/2010/main" val="2026246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5" name="Freeform: Shape 74">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4027"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29184" y="859536"/>
            <a:ext cx="3624602" cy="12435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rPr>
              <a:t>Group Financing Companies</a:t>
            </a:r>
            <a:endParaRPr lang="en-US" sz="28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185062"/>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p:cNvSpPr>
            <a:spLocks noGrp="1"/>
          </p:cNvSpPr>
          <p:nvPr>
            <p:ph idx="1"/>
          </p:nvPr>
        </p:nvSpPr>
        <p:spPr>
          <a:xfrm>
            <a:off x="329184" y="2529473"/>
            <a:ext cx="3624602" cy="3647489"/>
          </a:xfrm>
        </p:spPr>
        <p:txBody>
          <a:bodyPr vert="horz" lIns="91440" tIns="45720" rIns="91440" bIns="45720" rtlCol="0">
            <a:normAutofit/>
          </a:bodyPr>
          <a:lstStyle/>
          <a:p>
            <a:pPr marL="400050" lvl="2">
              <a:lnSpc>
                <a:spcPct val="90000"/>
              </a:lnSpc>
              <a:spcBef>
                <a:spcPts val="600"/>
              </a:spcBef>
            </a:pPr>
            <a:endParaRPr lang="en-US" sz="1600" dirty="0"/>
          </a:p>
          <a:p>
            <a:pPr lvl="0" indent="-228600">
              <a:lnSpc>
                <a:spcPct val="90000"/>
              </a:lnSpc>
            </a:pPr>
            <a:r>
              <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rPr>
              <a:t>DTT’s /EU status/ Low Corp. Tax / 0% Tax on dividends / 0% tax on capital gains</a:t>
            </a:r>
          </a:p>
          <a:p>
            <a:pPr marL="0" indent="-228600">
              <a:lnSpc>
                <a:spcPct val="90000"/>
              </a:lnSpc>
            </a:pPr>
            <a:endPar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rPr>
              <a:t>NID (Notional interest deduction): </a:t>
            </a:r>
            <a:r>
              <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rPr>
              <a:t>10-year government bond yield + 5%</a:t>
            </a:r>
          </a:p>
          <a:p>
            <a:pPr marL="114300" lvl="0" indent="0">
              <a:lnSpc>
                <a:spcPct val="90000"/>
              </a:lnSpc>
              <a:buNone/>
            </a:pPr>
            <a:endPar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rPr>
              <a:t>NID scheme has been approved by the EU Code of conduct Group and Ecofin as “not harmful”</a:t>
            </a:r>
          </a:p>
          <a:p>
            <a:pPr marL="0" indent="0">
              <a:lnSpc>
                <a:spcPct val="90000"/>
              </a:lnSpc>
              <a:buNone/>
            </a:pP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600" dirty="0">
                <a:solidFill>
                  <a:srgbClr val="002060"/>
                </a:solidFill>
                <a:latin typeface="Tahoma" panose="020B0604030504040204" pitchFamily="34" charset="0"/>
                <a:ea typeface="Tahoma" panose="020B0604030504040204" pitchFamily="34" charset="0"/>
                <a:cs typeface="Tahoma" panose="020B0604030504040204" pitchFamily="34" charset="0"/>
              </a:rPr>
              <a:t>Transfer pricing</a:t>
            </a:r>
          </a:p>
          <a:p>
            <a:pPr marL="685800" lvl="2">
              <a:lnSpc>
                <a:spcPct val="90000"/>
              </a:lnSpc>
              <a:spcBef>
                <a:spcPts val="600"/>
              </a:spcBef>
            </a:pPr>
            <a:endParaRPr lang="en-US" sz="1600" dirty="0"/>
          </a:p>
          <a:p>
            <a:pPr marL="514350" lvl="2" indent="0">
              <a:lnSpc>
                <a:spcPct val="90000"/>
              </a:lnSpc>
              <a:spcBef>
                <a:spcPts val="600"/>
              </a:spcBef>
              <a:buNone/>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457200" lvl="1" indent="-228600">
              <a:lnSpc>
                <a:spcPct val="90000"/>
              </a:lnSpc>
              <a:spcBef>
                <a:spcPts val="600"/>
              </a:spcBef>
              <a:buFont typeface="Arial" panose="020B0604020202020204" pitchFamily="34" charset="0"/>
              <a:buChar char="•"/>
            </a:pPr>
            <a:endParaRPr lang="en-US" sz="1600" dirty="0"/>
          </a:p>
        </p:txBody>
      </p:sp>
      <p:pic>
        <p:nvPicPr>
          <p:cNvPr id="14" name="Picture 13" descr="A small bird on a branch&#10;&#10;Description automatically generated">
            <a:extLst>
              <a:ext uri="{FF2B5EF4-FFF2-40B4-BE49-F238E27FC236}">
                <a16:creationId xmlns:a16="http://schemas.microsoft.com/office/drawing/2014/main" id="{967C3B9D-0D6B-4C67-A84F-5003B1716B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3026" y="603665"/>
            <a:ext cx="3851789" cy="2571069"/>
          </a:xfrm>
          <a:prstGeom prst="rect">
            <a:avLst/>
          </a:prstGeom>
        </p:spPr>
      </p:pic>
      <p:pic>
        <p:nvPicPr>
          <p:cNvPr id="12" name="Picture 11" descr="Text&#10;&#10;Description automatically generated">
            <a:extLst>
              <a:ext uri="{FF2B5EF4-FFF2-40B4-BE49-F238E27FC236}">
                <a16:creationId xmlns:a16="http://schemas.microsoft.com/office/drawing/2014/main" id="{64AE8FE9-563C-4C12-AAE3-4F1B107EC7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026" y="4530975"/>
            <a:ext cx="3851789" cy="539250"/>
          </a:xfrm>
          <a:prstGeom prst="rect">
            <a:avLst/>
          </a:prstGeom>
        </p:spPr>
      </p:pic>
    </p:spTree>
    <p:extLst>
      <p:ext uri="{BB962C8B-B14F-4D97-AF65-F5344CB8AC3E}">
        <p14:creationId xmlns:p14="http://schemas.microsoft.com/office/powerpoint/2010/main" val="884563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Freeform: Shape 45">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8" name="Freeform: Shape 47">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4027"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29184" y="859536"/>
            <a:ext cx="3624602" cy="12435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b="1">
                <a:solidFill>
                  <a:srgbClr val="002060"/>
                </a:solidFill>
                <a:latin typeface="Tahoma" panose="020B0604030504040204" pitchFamily="34" charset="0"/>
                <a:ea typeface="Tahoma" panose="020B0604030504040204" pitchFamily="34" charset="0"/>
                <a:cs typeface="Tahoma" panose="020B0604030504040204" pitchFamily="34" charset="0"/>
              </a:rPr>
              <a:t>IP Box Companies</a:t>
            </a:r>
            <a:endParaRPr lang="en-US" sz="24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4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185062"/>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p:cNvSpPr>
            <a:spLocks noGrp="1"/>
          </p:cNvSpPr>
          <p:nvPr>
            <p:ph idx="1"/>
          </p:nvPr>
        </p:nvSpPr>
        <p:spPr>
          <a:xfrm>
            <a:off x="329184" y="2512611"/>
            <a:ext cx="3954784" cy="4084741"/>
          </a:xfrm>
        </p:spPr>
        <p:txBody>
          <a:bodyPr vert="horz" lIns="91440" tIns="45720" rIns="91440" bIns="45720" rtlCol="0">
            <a:normAutofit fontScale="92500" lnSpcReduction="20000"/>
          </a:bodyPr>
          <a:lstStyle/>
          <a:p>
            <a:pPr marL="0" lvl="0" indent="-228600">
              <a:lnSpc>
                <a:spcPct val="90000"/>
              </a:lnSpc>
            </a:pPr>
            <a:endParaRPr lang="en-US" sz="800" dirty="0"/>
          </a:p>
          <a:p>
            <a:pPr marL="114300" lvl="0" indent="0">
              <a:lnSpc>
                <a:spcPct val="90000"/>
              </a:lnSpc>
              <a:buNone/>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Qualifying intangible asset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(patents, computer software, other IP assets)</a:t>
            </a:r>
          </a:p>
          <a:p>
            <a:pPr indent="-228600">
              <a:lnSpc>
                <a:spcPct val="90000"/>
              </a:lnSpc>
            </a:pPr>
            <a:endPar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114300" lvl="0" indent="0">
              <a:lnSpc>
                <a:spcPct val="90000"/>
              </a:lnSpc>
              <a:buNone/>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Qualifying profits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is the fraction of the profits that will be taxed </a:t>
            </a: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at 2.5%</a:t>
            </a:r>
          </a:p>
          <a:p>
            <a:pPr marL="114300" lvl="0" indent="0">
              <a:lnSpc>
                <a:spcPct val="90000"/>
              </a:lnSpc>
              <a:buNone/>
            </a:pPr>
            <a:endPar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1100" u="sng" dirty="0">
                <a:solidFill>
                  <a:srgbClr val="002060"/>
                </a:solidFill>
                <a:latin typeface="Tahoma" panose="020B0604030504040204" pitchFamily="34" charset="0"/>
                <a:ea typeface="Tahoma" panose="020B0604030504040204" pitchFamily="34" charset="0"/>
                <a:cs typeface="Tahoma" panose="020B0604030504040204" pitchFamily="34" charset="0"/>
              </a:rPr>
              <a:t>QE + UE</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X OI</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OE</a:t>
            </a:r>
          </a:p>
          <a:p>
            <a:pPr marL="0" indent="0">
              <a:lnSpc>
                <a:spcPct val="90000"/>
              </a:lnSpc>
              <a:buNone/>
            </a:pPr>
            <a:endPar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Where:</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OI is the “overall income derived from the QA”</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QE is the “qualifying expenditure on the QA”</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UE is the “uplift expenditure on the QA” and</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OE is the “overall expenditure on the QA”</a:t>
            </a:r>
          </a:p>
          <a:p>
            <a:pPr marL="0" indent="0">
              <a:lnSpc>
                <a:spcPct val="90000"/>
              </a:lnSpc>
              <a:buNone/>
            </a:pP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pPr lvl="0" indent="-228600">
              <a:lnSpc>
                <a:spcPct val="90000"/>
              </a:lnSpc>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Overall income (OI)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means the gross income accrued within the tax year, less the direct costs for generating such income</a:t>
            </a:r>
          </a:p>
          <a:p>
            <a:pPr indent="-228600">
              <a:lnSpc>
                <a:spcPct val="90000"/>
              </a:lnSpc>
            </a:pPr>
            <a:endPar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Qualifying expenditure (QE)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is the sum of total research and development costs</a:t>
            </a:r>
          </a:p>
          <a:p>
            <a:pPr indent="-228600">
              <a:lnSpc>
                <a:spcPct val="90000"/>
              </a:lnSpc>
            </a:pPr>
            <a:endPar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Uplift expenditure (UE)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lower of 30% of the QE or the total amount of the cost of acquisition and outsourcing to related parties for research and development in relation to the eligible intangible asset </a:t>
            </a:r>
          </a:p>
          <a:p>
            <a:pPr indent="-228600">
              <a:lnSpc>
                <a:spcPct val="90000"/>
              </a:lnSpc>
            </a:pPr>
            <a:endPar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100" b="1" dirty="0">
                <a:solidFill>
                  <a:srgbClr val="002060"/>
                </a:solidFill>
                <a:latin typeface="Tahoma" panose="020B0604030504040204" pitchFamily="34" charset="0"/>
                <a:ea typeface="Tahoma" panose="020B0604030504040204" pitchFamily="34" charset="0"/>
                <a:cs typeface="Tahoma" panose="020B0604030504040204" pitchFamily="34" charset="0"/>
              </a:rPr>
              <a:t>Overall expenditure (OE) </a:t>
            </a:r>
            <a:r>
              <a:rPr lang="en-US" sz="1100" dirty="0">
                <a:solidFill>
                  <a:srgbClr val="002060"/>
                </a:solidFill>
                <a:latin typeface="Tahoma" panose="020B0604030504040204" pitchFamily="34" charset="0"/>
                <a:ea typeface="Tahoma" panose="020B0604030504040204" pitchFamily="34" charset="0"/>
                <a:cs typeface="Tahoma" panose="020B0604030504040204" pitchFamily="34" charset="0"/>
              </a:rPr>
              <a:t>is the sum of QE, and the total acquisition cost of the qualifying asset and any R&amp;D costs outsourced to related parties incurred in any tax year.</a:t>
            </a:r>
          </a:p>
          <a:p>
            <a:pPr lvl="0" indent="-228600">
              <a:lnSpc>
                <a:spcPct val="90000"/>
              </a:lnSpc>
            </a:pPr>
            <a:endParaRPr lang="en-US" sz="800" dirty="0"/>
          </a:p>
          <a:p>
            <a:pPr marL="685800" lvl="2">
              <a:lnSpc>
                <a:spcPct val="90000"/>
              </a:lnSpc>
              <a:spcBef>
                <a:spcPts val="600"/>
              </a:spcBef>
            </a:pPr>
            <a:endParaRPr lang="en-US" sz="800" dirty="0"/>
          </a:p>
          <a:p>
            <a:pPr marL="514350" lvl="2" indent="0">
              <a:lnSpc>
                <a:spcPct val="90000"/>
              </a:lnSpc>
              <a:spcBef>
                <a:spcPts val="600"/>
              </a:spcBef>
              <a:buNone/>
            </a:pPr>
            <a:endParaRPr lang="en-US" sz="800" dirty="0"/>
          </a:p>
          <a:p>
            <a:pPr marL="342900" lvl="1" indent="-228600">
              <a:lnSpc>
                <a:spcPct val="90000"/>
              </a:lnSpc>
              <a:spcBef>
                <a:spcPts val="600"/>
              </a:spcBef>
              <a:buFont typeface="Arial" panose="020B0604020202020204" pitchFamily="34" charset="0"/>
              <a:buChar char="•"/>
            </a:pPr>
            <a:endParaRPr lang="en-US" sz="800" dirty="0"/>
          </a:p>
          <a:p>
            <a:pPr marL="342900" lvl="1" indent="-228600">
              <a:lnSpc>
                <a:spcPct val="90000"/>
              </a:lnSpc>
              <a:spcBef>
                <a:spcPts val="600"/>
              </a:spcBef>
              <a:buFont typeface="Arial" panose="020B0604020202020204" pitchFamily="34" charset="0"/>
              <a:buChar char="•"/>
            </a:pPr>
            <a:endParaRPr lang="en-US" sz="800" dirty="0"/>
          </a:p>
          <a:p>
            <a:pPr marL="342900" lvl="1" indent="-228600">
              <a:lnSpc>
                <a:spcPct val="90000"/>
              </a:lnSpc>
              <a:spcBef>
                <a:spcPts val="600"/>
              </a:spcBef>
              <a:buFont typeface="Arial" panose="020B0604020202020204" pitchFamily="34" charset="0"/>
              <a:buChar char="•"/>
            </a:pPr>
            <a:endParaRPr lang="en-US" sz="800" dirty="0"/>
          </a:p>
          <a:p>
            <a:pPr marL="0" lvl="1" indent="-228600">
              <a:lnSpc>
                <a:spcPct val="90000"/>
              </a:lnSpc>
              <a:spcBef>
                <a:spcPts val="600"/>
              </a:spcBef>
              <a:buFont typeface="Arial" panose="020B0604020202020204" pitchFamily="34" charset="0"/>
              <a:buChar char="•"/>
            </a:pPr>
            <a:endParaRPr lang="en-US" sz="800" dirty="0"/>
          </a:p>
          <a:p>
            <a:pPr marL="342900" lvl="1" indent="-228600">
              <a:lnSpc>
                <a:spcPct val="90000"/>
              </a:lnSpc>
              <a:spcBef>
                <a:spcPts val="600"/>
              </a:spcBef>
              <a:buFont typeface="Arial" panose="020B0604020202020204" pitchFamily="34" charset="0"/>
              <a:buChar char="•"/>
            </a:pPr>
            <a:endParaRPr lang="en-US" sz="800" dirty="0"/>
          </a:p>
          <a:p>
            <a:pPr marL="342900" lvl="1" indent="-228600">
              <a:lnSpc>
                <a:spcPct val="90000"/>
              </a:lnSpc>
              <a:spcBef>
                <a:spcPts val="600"/>
              </a:spcBef>
              <a:buFont typeface="Arial" panose="020B0604020202020204" pitchFamily="34" charset="0"/>
              <a:buChar char="•"/>
            </a:pPr>
            <a:endParaRPr lang="en-US" sz="800" dirty="0"/>
          </a:p>
          <a:p>
            <a:pPr marL="457200" lvl="1" indent="-228600">
              <a:lnSpc>
                <a:spcPct val="90000"/>
              </a:lnSpc>
              <a:spcBef>
                <a:spcPts val="600"/>
              </a:spcBef>
              <a:buFont typeface="Arial" panose="020B0604020202020204" pitchFamily="34" charset="0"/>
              <a:buChar char="•"/>
            </a:pPr>
            <a:endParaRPr lang="en-US" sz="800" dirty="0"/>
          </a:p>
        </p:txBody>
      </p:sp>
      <p:pic>
        <p:nvPicPr>
          <p:cNvPr id="5" name="Picture 4" descr="A train on a train track with trees in the background&#10;&#10;Description automatically generated">
            <a:extLst>
              <a:ext uri="{FF2B5EF4-FFF2-40B4-BE49-F238E27FC236}">
                <a16:creationId xmlns:a16="http://schemas.microsoft.com/office/drawing/2014/main" id="{C6D9F16B-30CE-416A-B7A9-B8EACF90AD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026" y="984139"/>
            <a:ext cx="3851789" cy="2571069"/>
          </a:xfrm>
          <a:prstGeom prst="rect">
            <a:avLst/>
          </a:prstGeom>
        </p:spPr>
      </p:pic>
      <p:pic>
        <p:nvPicPr>
          <p:cNvPr id="11" name="Picture 10">
            <a:extLst>
              <a:ext uri="{FF2B5EF4-FFF2-40B4-BE49-F238E27FC236}">
                <a16:creationId xmlns:a16="http://schemas.microsoft.com/office/drawing/2014/main" id="{FF0DCCB8-C5E8-455D-9894-DB4029CB0C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3026" y="4530975"/>
            <a:ext cx="3851789" cy="539250"/>
          </a:xfrm>
          <a:prstGeom prst="rect">
            <a:avLst/>
          </a:prstGeom>
        </p:spPr>
      </p:pic>
    </p:spTree>
    <p:extLst>
      <p:ext uri="{BB962C8B-B14F-4D97-AF65-F5344CB8AC3E}">
        <p14:creationId xmlns:p14="http://schemas.microsoft.com/office/powerpoint/2010/main" val="152536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Freeform: Shape 45">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8" name="Freeform: Shape 47">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4027"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29184" y="859536"/>
            <a:ext cx="3624602" cy="12435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b="1" dirty="0">
                <a:solidFill>
                  <a:srgbClr val="002060"/>
                </a:solidFill>
                <a:latin typeface="Tahoma" panose="020B0604030504040204" pitchFamily="34" charset="0"/>
                <a:ea typeface="Tahoma" panose="020B0604030504040204" pitchFamily="34" charset="0"/>
                <a:cs typeface="Tahoma" panose="020B0604030504040204" pitchFamily="34" charset="0"/>
              </a:rPr>
              <a:t>Non-Domicile Tax Residents</a:t>
            </a:r>
            <a:endParaRPr lang="en-US" sz="24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4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185062"/>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p:cNvSpPr>
            <a:spLocks noGrp="1"/>
          </p:cNvSpPr>
          <p:nvPr>
            <p:ph idx="1"/>
          </p:nvPr>
        </p:nvSpPr>
        <p:spPr>
          <a:xfrm>
            <a:off x="329184" y="2512611"/>
            <a:ext cx="3624602" cy="3940725"/>
          </a:xfrm>
        </p:spPr>
        <p:txBody>
          <a:bodyPr vert="horz" lIns="91440" tIns="45720" rIns="91440" bIns="45720" rtlCol="0">
            <a:normAutofit lnSpcReduction="10000"/>
          </a:bodyPr>
          <a:lstStyle/>
          <a:p>
            <a:pPr marL="0" lvl="0" indent="-228600">
              <a:lnSpc>
                <a:spcPct val="90000"/>
              </a:lnSpc>
            </a:pPr>
            <a:endParaRPr lang="en-US" sz="900" dirty="0"/>
          </a:p>
          <a:p>
            <a:pPr lvl="0" indent="-228600">
              <a:lnSpc>
                <a:spcPct val="90000"/>
              </a:lnSpc>
            </a:pPr>
            <a:r>
              <a:rPr lang="en-US" sz="1050" b="1" dirty="0">
                <a:solidFill>
                  <a:srgbClr val="002060"/>
                </a:solidFill>
                <a:latin typeface="Tahoma" panose="020B0604030504040204" pitchFamily="34" charset="0"/>
                <a:ea typeface="Tahoma" panose="020B0604030504040204" pitchFamily="34" charset="0"/>
                <a:cs typeface="Tahoma" panose="020B0604030504040204" pitchFamily="34" charset="0"/>
              </a:rPr>
              <a:t>Non-domicile tax residents </a:t>
            </a: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are those that are not considered as Cypriots and were not tax residents of Cyprus during the 17 out of the last 20 and our now tax residents   either by the 183 days rules or the 60 days rules</a:t>
            </a:r>
          </a:p>
          <a:p>
            <a:pPr lvl="0" indent="-228600">
              <a:lnSpc>
                <a:spcPct val="90000"/>
              </a:lnSpc>
            </a:pPr>
            <a:endPar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050" b="1" dirty="0">
                <a:solidFill>
                  <a:srgbClr val="002060"/>
                </a:solidFill>
                <a:latin typeface="Tahoma" panose="020B0604030504040204" pitchFamily="34" charset="0"/>
                <a:ea typeface="Tahoma" panose="020B0604030504040204" pitchFamily="34" charset="0"/>
                <a:cs typeface="Tahoma" panose="020B0604030504040204" pitchFamily="34" charset="0"/>
              </a:rPr>
              <a:t>Exempt from payment of taxes on worldwide income from:</a:t>
            </a:r>
          </a:p>
          <a:p>
            <a:pPr marL="0" indent="-228600">
              <a:lnSpc>
                <a:spcPct val="90000"/>
              </a:lnSpc>
            </a:pPr>
            <a:endPar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dividends</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interest</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rent</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sale of securities (shares in listed or non-listed Companies);</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no Inheritance Tax</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no Lifetime Gift Tax</a:t>
            </a:r>
          </a:p>
          <a:p>
            <a:pPr marL="0" indent="-228600">
              <a:lnSpc>
                <a:spcPct val="90000"/>
              </a:lnSpc>
            </a:pPr>
            <a:endPar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050" b="1" dirty="0">
                <a:solidFill>
                  <a:srgbClr val="002060"/>
                </a:solidFill>
                <a:latin typeface="Tahoma" panose="020B0604030504040204" pitchFamily="34" charset="0"/>
                <a:ea typeface="Tahoma" panose="020B0604030504040204" pitchFamily="34" charset="0"/>
                <a:cs typeface="Tahoma" panose="020B0604030504040204" pitchFamily="34" charset="0"/>
              </a:rPr>
              <a:t>Subject to tax and contributions on the following:</a:t>
            </a:r>
          </a:p>
          <a:p>
            <a:pPr marL="0" indent="-228600">
              <a:lnSpc>
                <a:spcPct val="90000"/>
              </a:lnSpc>
            </a:pPr>
            <a:endPar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50% of income taxes if Salary earned from employment in Cyprus exceeds 100k, 20% if less than 100k.</a:t>
            </a:r>
          </a:p>
          <a:p>
            <a:pPr lvl="1" indent="-228600">
              <a:lnSpc>
                <a:spcPct val="90000"/>
              </a:lnSpc>
              <a:buFont typeface="Arial" panose="020B0604020202020204" pitchFamily="34" charset="0"/>
              <a:buChar char="•"/>
            </a:pPr>
            <a:r>
              <a:rPr lang="en-US" sz="1050" dirty="0">
                <a:solidFill>
                  <a:srgbClr val="002060"/>
                </a:solidFill>
                <a:latin typeface="Tahoma" panose="020B0604030504040204" pitchFamily="34" charset="0"/>
                <a:ea typeface="Tahoma" panose="020B0604030504040204" pitchFamily="34" charset="0"/>
                <a:cs typeface="Tahoma" panose="020B0604030504040204" pitchFamily="34" charset="0"/>
              </a:rPr>
              <a:t>National Health care contributions up to 180k income at 2.65%</a:t>
            </a:r>
          </a:p>
          <a:p>
            <a:pPr lvl="0" indent="-228600">
              <a:lnSpc>
                <a:spcPct val="90000"/>
              </a:lnSpc>
            </a:pPr>
            <a:endParaRPr lang="en-US" sz="900" dirty="0"/>
          </a:p>
          <a:p>
            <a:pPr marL="685800" lvl="2">
              <a:lnSpc>
                <a:spcPct val="90000"/>
              </a:lnSpc>
              <a:spcBef>
                <a:spcPts val="600"/>
              </a:spcBef>
            </a:pPr>
            <a:endParaRPr lang="en-US" sz="900" dirty="0"/>
          </a:p>
          <a:p>
            <a:pPr marL="742950" lvl="2">
              <a:lnSpc>
                <a:spcPct val="90000"/>
              </a:lnSpc>
              <a:spcBef>
                <a:spcPts val="600"/>
              </a:spcBef>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114300" lvl="1" indent="0">
              <a:lnSpc>
                <a:spcPct val="90000"/>
              </a:lnSpc>
              <a:spcBef>
                <a:spcPts val="600"/>
              </a:spcBef>
              <a:buNone/>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457200" lvl="1" indent="-228600">
              <a:lnSpc>
                <a:spcPct val="90000"/>
              </a:lnSpc>
              <a:spcBef>
                <a:spcPts val="600"/>
              </a:spcBef>
              <a:buFont typeface="Arial" panose="020B0604020202020204" pitchFamily="34" charset="0"/>
              <a:buChar char="•"/>
            </a:pPr>
            <a:endParaRPr lang="en-US" sz="900" dirty="0"/>
          </a:p>
        </p:txBody>
      </p:sp>
      <p:pic>
        <p:nvPicPr>
          <p:cNvPr id="3" name="Picture 2" descr="A bridge over a body of water&#10;&#10;Description automatically generated">
            <a:extLst>
              <a:ext uri="{FF2B5EF4-FFF2-40B4-BE49-F238E27FC236}">
                <a16:creationId xmlns:a16="http://schemas.microsoft.com/office/drawing/2014/main" id="{7B89D903-F0D1-4573-8D98-8276BD10BD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3026" y="692696"/>
            <a:ext cx="3851789" cy="2571069"/>
          </a:xfrm>
          <a:prstGeom prst="rect">
            <a:avLst/>
          </a:prstGeom>
        </p:spPr>
      </p:pic>
      <p:pic>
        <p:nvPicPr>
          <p:cNvPr id="11" name="Picture 10">
            <a:extLst>
              <a:ext uri="{FF2B5EF4-FFF2-40B4-BE49-F238E27FC236}">
                <a16:creationId xmlns:a16="http://schemas.microsoft.com/office/drawing/2014/main" id="{F8B1ADEC-964C-4091-A0F4-990D7D29E3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026" y="4530975"/>
            <a:ext cx="3851789" cy="539250"/>
          </a:xfrm>
          <a:prstGeom prst="rect">
            <a:avLst/>
          </a:prstGeom>
        </p:spPr>
      </p:pic>
    </p:spTree>
    <p:extLst>
      <p:ext uri="{BB962C8B-B14F-4D97-AF65-F5344CB8AC3E}">
        <p14:creationId xmlns:p14="http://schemas.microsoft.com/office/powerpoint/2010/main" val="350487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Freeform: Shape 32">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4027"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29184" y="859536"/>
            <a:ext cx="3624602" cy="12435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000" b="1" dirty="0">
                <a:solidFill>
                  <a:srgbClr val="002060"/>
                </a:solidFill>
                <a:latin typeface="Tahoma" panose="020B0604030504040204" pitchFamily="34" charset="0"/>
                <a:ea typeface="Tahoma" panose="020B0604030504040204" pitchFamily="34" charset="0"/>
                <a:cs typeface="Tahoma" panose="020B0604030504040204" pitchFamily="34" charset="0"/>
              </a:rPr>
              <a:t>Film Industry</a:t>
            </a:r>
            <a:endParaRPr lang="en-US" sz="30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37" name="Rectangle 3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9" name="Rectangle 3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185062"/>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p:cNvSpPr>
            <a:spLocks noGrp="1"/>
          </p:cNvSpPr>
          <p:nvPr>
            <p:ph idx="1"/>
          </p:nvPr>
        </p:nvSpPr>
        <p:spPr>
          <a:xfrm>
            <a:off x="329184" y="2512611"/>
            <a:ext cx="3624602" cy="4012733"/>
          </a:xfrm>
        </p:spPr>
        <p:txBody>
          <a:bodyPr vert="horz" lIns="91440" tIns="45720" rIns="91440" bIns="45720" rtlCol="0">
            <a:normAutofit/>
          </a:bodyPr>
          <a:lstStyle/>
          <a:p>
            <a:pPr marL="0" lvl="0" indent="-228600">
              <a:lnSpc>
                <a:spcPct val="90000"/>
              </a:lnSpc>
            </a:pPr>
            <a:endParaRPr lang="en-US" sz="900" dirty="0"/>
          </a:p>
          <a:p>
            <a:pPr marL="0" lvl="0" indent="0">
              <a:lnSpc>
                <a:spcPct val="90000"/>
              </a:lnSpc>
              <a:buNone/>
            </a:pPr>
            <a:r>
              <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rPr>
              <a:t>Cyprus has an exceptional natural advantage. Being a small island with relevantly short distances, easily accessible, can enjoy a dramatic change of scenery. </a:t>
            </a:r>
          </a:p>
          <a:p>
            <a:pPr marL="0" indent="-228600">
              <a:lnSpc>
                <a:spcPct val="90000"/>
              </a:lnSpc>
            </a:pP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Cash Rebate: </a:t>
            </a:r>
            <a:r>
              <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rPr>
              <a:t>A rebate of up to 25%-35% on eligible expenditures incurred in Cyprus.</a:t>
            </a:r>
          </a:p>
          <a:p>
            <a:pPr marL="0" indent="-228600">
              <a:lnSpc>
                <a:spcPct val="90000"/>
              </a:lnSpc>
            </a:pP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Tax Credit </a:t>
            </a:r>
            <a:r>
              <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rPr>
              <a:t>up to 35% of the eligible expenditure made in the Republic of Cyprus. The sum of the tax credit against the taxable income shall not exceed 50% of the Applicants’ taxable income for the tax year within which the production is made.</a:t>
            </a:r>
          </a:p>
          <a:p>
            <a:pPr marL="0" indent="-228600">
              <a:lnSpc>
                <a:spcPct val="90000"/>
              </a:lnSpc>
            </a:pP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nSpc>
                <a:spcPct val="90000"/>
              </a:lnSpc>
              <a:buNone/>
            </a:pPr>
            <a:r>
              <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rPr>
              <a:t>Although the total aid cannot exceed 50% of the total production budget (or 60% in the case of a co-production), this limit can be lifted if the production can be deemed to be beneficial for the economy, culture, or the development of the Cypriot film industry.</a:t>
            </a:r>
          </a:p>
          <a:p>
            <a:pPr lvl="0" indent="-228600">
              <a:lnSpc>
                <a:spcPct val="90000"/>
              </a:lnSpc>
            </a:pPr>
            <a:endParaRPr lang="en-US" sz="900" dirty="0"/>
          </a:p>
          <a:p>
            <a:pPr marL="685800" lvl="2">
              <a:lnSpc>
                <a:spcPct val="90000"/>
              </a:lnSpc>
              <a:spcBef>
                <a:spcPts val="600"/>
              </a:spcBef>
            </a:pPr>
            <a:endParaRPr lang="en-US" sz="900" dirty="0"/>
          </a:p>
          <a:p>
            <a:pPr marL="742950" lvl="2">
              <a:lnSpc>
                <a:spcPct val="90000"/>
              </a:lnSpc>
              <a:spcBef>
                <a:spcPts val="600"/>
              </a:spcBef>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342900" lvl="1" indent="-228600">
              <a:lnSpc>
                <a:spcPct val="90000"/>
              </a:lnSpc>
              <a:spcBef>
                <a:spcPts val="600"/>
              </a:spcBef>
              <a:buFont typeface="Arial" panose="020B0604020202020204" pitchFamily="34" charset="0"/>
              <a:buChar char="•"/>
            </a:pPr>
            <a:endParaRPr lang="en-US" sz="900" dirty="0"/>
          </a:p>
          <a:p>
            <a:pPr marL="457200" lvl="1" indent="-228600">
              <a:lnSpc>
                <a:spcPct val="90000"/>
              </a:lnSpc>
              <a:spcBef>
                <a:spcPts val="600"/>
              </a:spcBef>
              <a:buFont typeface="Arial" panose="020B0604020202020204" pitchFamily="34" charset="0"/>
              <a:buChar char="•"/>
            </a:pPr>
            <a:endParaRPr lang="en-US" sz="900" dirty="0"/>
          </a:p>
        </p:txBody>
      </p:sp>
      <p:pic>
        <p:nvPicPr>
          <p:cNvPr id="3" name="Picture 2" descr="Water next to the ocean&#10;&#10;Description automatically generated">
            <a:extLst>
              <a:ext uri="{FF2B5EF4-FFF2-40B4-BE49-F238E27FC236}">
                <a16:creationId xmlns:a16="http://schemas.microsoft.com/office/drawing/2014/main" id="{D232A1C9-D801-424B-9D97-F5EA4DEADA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3026" y="637370"/>
            <a:ext cx="3851789" cy="2503660"/>
          </a:xfrm>
          <a:prstGeom prst="rect">
            <a:avLst/>
          </a:prstGeom>
        </p:spPr>
      </p:pic>
      <p:pic>
        <p:nvPicPr>
          <p:cNvPr id="9" name="Picture 8">
            <a:extLst>
              <a:ext uri="{FF2B5EF4-FFF2-40B4-BE49-F238E27FC236}">
                <a16:creationId xmlns:a16="http://schemas.microsoft.com/office/drawing/2014/main" id="{38003D77-D775-410B-A4CD-F8DCCF903A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026" y="4530975"/>
            <a:ext cx="3851789" cy="539250"/>
          </a:xfrm>
          <a:prstGeom prst="rect">
            <a:avLst/>
          </a:prstGeom>
        </p:spPr>
      </p:pic>
    </p:spTree>
    <p:extLst>
      <p:ext uri="{BB962C8B-B14F-4D97-AF65-F5344CB8AC3E}">
        <p14:creationId xmlns:p14="http://schemas.microsoft.com/office/powerpoint/2010/main" val="3138646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Freeform: Shape 45">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8" name="Freeform: Shape 47">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4027"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29184" y="859536"/>
            <a:ext cx="3624602" cy="12435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000" b="1" dirty="0">
                <a:solidFill>
                  <a:srgbClr val="002060"/>
                </a:solidFill>
                <a:latin typeface="Tahoma" panose="020B0604030504040204" pitchFamily="34" charset="0"/>
                <a:ea typeface="Tahoma" panose="020B0604030504040204" pitchFamily="34" charset="0"/>
                <a:cs typeface="Tahoma" panose="020B0604030504040204" pitchFamily="34" charset="0"/>
              </a:rPr>
              <a:t>Film Industry</a:t>
            </a:r>
            <a:endParaRPr lang="en-US" sz="30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4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185062"/>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p:cNvSpPr>
            <a:spLocks noGrp="1"/>
          </p:cNvSpPr>
          <p:nvPr>
            <p:ph idx="1"/>
          </p:nvPr>
        </p:nvSpPr>
        <p:spPr>
          <a:xfrm>
            <a:off x="329184" y="2512611"/>
            <a:ext cx="3624602" cy="3664351"/>
          </a:xfrm>
        </p:spPr>
        <p:txBody>
          <a:bodyPr vert="horz" lIns="91440" tIns="45720" rIns="91440" bIns="45720" rtlCol="0">
            <a:normAutofit/>
          </a:bodyPr>
          <a:lstStyle/>
          <a:p>
            <a:pPr marL="0" lvl="0" indent="0">
              <a:lnSpc>
                <a:spcPct val="90000"/>
              </a:lnSpc>
              <a:buNone/>
            </a:pPr>
            <a:endParaRPr lang="en-US" sz="1600" dirty="0"/>
          </a:p>
          <a:p>
            <a:pPr marL="0" indent="-228600">
              <a:lnSpc>
                <a:spcPct val="90000"/>
              </a:lnSpc>
            </a:pPr>
            <a:r>
              <a:rPr lang="en-US" sz="1400" b="1" dirty="0">
                <a:solidFill>
                  <a:srgbClr val="002060"/>
                </a:solidFill>
                <a:latin typeface="Tahoma" panose="020B0604030504040204" pitchFamily="34" charset="0"/>
                <a:ea typeface="Tahoma" panose="020B0604030504040204" pitchFamily="34" charset="0"/>
                <a:cs typeface="Tahoma" panose="020B0604030504040204" pitchFamily="34" charset="0"/>
              </a:rPr>
              <a:t>Other Incentives include</a:t>
            </a: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lvl="0" indent="-228600">
              <a:lnSpc>
                <a:spcPct val="90000"/>
              </a:lnSpc>
            </a:pP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rPr>
              <a:t>Tax Allowance for investment in infrastructure and equipment</a:t>
            </a:r>
          </a:p>
          <a:p>
            <a:pPr marL="114300" lvl="0" indent="0">
              <a:lnSpc>
                <a:spcPct val="90000"/>
              </a:lnSpc>
              <a:buNone/>
            </a:pP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rPr>
              <a:t>Return of VAT on expenditure</a:t>
            </a:r>
          </a:p>
          <a:p>
            <a:pPr marL="114300" lvl="0" indent="0">
              <a:lnSpc>
                <a:spcPct val="90000"/>
              </a:lnSpc>
              <a:buNone/>
            </a:pP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rPr>
              <a:t>Corporation Tax at 12.5% on net profits</a:t>
            </a:r>
          </a:p>
          <a:p>
            <a:pPr marL="114300" lvl="0" indent="0">
              <a:lnSpc>
                <a:spcPct val="90000"/>
              </a:lnSpc>
              <a:buNone/>
            </a:pP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lvl="0" indent="-228600">
              <a:lnSpc>
                <a:spcPct val="90000"/>
              </a:lnSpc>
            </a:pPr>
            <a:r>
              <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rPr>
              <a:t>0% tax on Dividends</a:t>
            </a:r>
          </a:p>
          <a:p>
            <a:pPr marL="114300" lvl="0" indent="-228600">
              <a:lnSpc>
                <a:spcPct val="90000"/>
              </a:lnSpc>
            </a:pPr>
            <a:endParaRPr lang="en-US" sz="1600" dirty="0"/>
          </a:p>
          <a:p>
            <a:pPr marL="685800" lvl="2">
              <a:lnSpc>
                <a:spcPct val="90000"/>
              </a:lnSpc>
              <a:spcBef>
                <a:spcPts val="600"/>
              </a:spcBef>
            </a:pPr>
            <a:endParaRPr lang="en-US" sz="1600" dirty="0"/>
          </a:p>
          <a:p>
            <a:pPr marL="742950" lvl="2">
              <a:lnSpc>
                <a:spcPct val="90000"/>
              </a:lnSpc>
              <a:spcBef>
                <a:spcPts val="600"/>
              </a:spcBef>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342900" lvl="1" indent="-228600">
              <a:lnSpc>
                <a:spcPct val="90000"/>
              </a:lnSpc>
              <a:spcBef>
                <a:spcPts val="600"/>
              </a:spcBef>
              <a:buFont typeface="Arial" panose="020B0604020202020204" pitchFamily="34" charset="0"/>
              <a:buChar char="•"/>
            </a:pPr>
            <a:endParaRPr lang="en-US" sz="1600" dirty="0"/>
          </a:p>
          <a:p>
            <a:pPr marL="457200" lvl="1" indent="-228600">
              <a:lnSpc>
                <a:spcPct val="90000"/>
              </a:lnSpc>
              <a:spcBef>
                <a:spcPts val="600"/>
              </a:spcBef>
              <a:buFont typeface="Arial" panose="020B0604020202020204" pitchFamily="34" charset="0"/>
              <a:buChar char="•"/>
            </a:pPr>
            <a:endParaRPr lang="en-US" sz="1600" dirty="0"/>
          </a:p>
        </p:txBody>
      </p:sp>
      <p:pic>
        <p:nvPicPr>
          <p:cNvPr id="5" name="Picture 4" descr="Water next to the ocean&#10;&#10;Description automatically generated">
            <a:extLst>
              <a:ext uri="{FF2B5EF4-FFF2-40B4-BE49-F238E27FC236}">
                <a16:creationId xmlns:a16="http://schemas.microsoft.com/office/drawing/2014/main" id="{B7EBDAD3-82DF-4C47-9E2B-BEC7BCE1B0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3026" y="603665"/>
            <a:ext cx="3851789" cy="2571069"/>
          </a:xfrm>
          <a:prstGeom prst="rect">
            <a:avLst/>
          </a:prstGeom>
        </p:spPr>
      </p:pic>
      <p:pic>
        <p:nvPicPr>
          <p:cNvPr id="9" name="Picture 8">
            <a:extLst>
              <a:ext uri="{FF2B5EF4-FFF2-40B4-BE49-F238E27FC236}">
                <a16:creationId xmlns:a16="http://schemas.microsoft.com/office/drawing/2014/main" id="{38003D77-D775-410B-A4CD-F8DCCF903A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026" y="4530975"/>
            <a:ext cx="3851789" cy="539250"/>
          </a:xfrm>
          <a:prstGeom prst="rect">
            <a:avLst/>
          </a:prstGeom>
        </p:spPr>
      </p:pic>
    </p:spTree>
    <p:extLst>
      <p:ext uri="{BB962C8B-B14F-4D97-AF65-F5344CB8AC3E}">
        <p14:creationId xmlns:p14="http://schemas.microsoft.com/office/powerpoint/2010/main" val="1944405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755576" y="4632970"/>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559701" y="1052736"/>
            <a:ext cx="4032448" cy="830997"/>
          </a:xfrm>
          <a:prstGeom prst="rect">
            <a:avLst/>
          </a:prstGeom>
          <a:noFill/>
        </p:spPr>
        <p:txBody>
          <a:bodyPr wrap="square" rtlCol="0">
            <a:spAutoFit/>
          </a:bodyPr>
          <a:lstStyle/>
          <a:p>
            <a:pPr algn="ctr"/>
            <a:r>
              <a:rPr lang="en-GB" sz="4800" dirty="0">
                <a:solidFill>
                  <a:srgbClr val="00386B"/>
                </a:solidFill>
                <a:latin typeface="Tahoma" panose="020B0604030504040204" pitchFamily="34" charset="0"/>
                <a:ea typeface="Tahoma" panose="020B0604030504040204" pitchFamily="34" charset="0"/>
                <a:cs typeface="Tahoma" panose="020B0604030504040204" pitchFamily="34" charset="0"/>
              </a:rPr>
              <a:t>Thank you!</a:t>
            </a:r>
            <a:endParaRPr lang="en-GB" sz="4800" dirty="0">
              <a:solidFill>
                <a:srgbClr val="00386B"/>
              </a:solidFill>
            </a:endParaRPr>
          </a:p>
        </p:txBody>
      </p:sp>
      <p:sp>
        <p:nvSpPr>
          <p:cNvPr id="4" name="Rectangle 3"/>
          <p:cNvSpPr/>
          <p:nvPr/>
        </p:nvSpPr>
        <p:spPr>
          <a:xfrm>
            <a:off x="530098" y="6268802"/>
            <a:ext cx="1603500" cy="276999"/>
          </a:xfrm>
          <a:prstGeom prst="rect">
            <a:avLst/>
          </a:prstGeom>
        </p:spPr>
        <p:txBody>
          <a:bodyPr wrap="square">
            <a:spAutoFit/>
          </a:bodyPr>
          <a:lstStyle/>
          <a:p>
            <a:pPr marL="302646" indent="-302646" algn="ctr">
              <a:buClr>
                <a:schemeClr val="accent1"/>
              </a:buClr>
              <a:buSzPct val="70000"/>
              <a:defRPr/>
            </a:pPr>
            <a:r>
              <a:rPr lang="en-US" sz="1200" b="1" dirty="0">
                <a:solidFill>
                  <a:srgbClr val="00386B"/>
                </a:solidFill>
                <a:latin typeface="Tahoma" panose="020B0604030504040204" pitchFamily="34" charset="0"/>
                <a:ea typeface="Tahoma" panose="020B0604030504040204" pitchFamily="34" charset="0"/>
                <a:cs typeface="Tahoma" panose="020B0604030504040204" pitchFamily="34" charset="0"/>
              </a:rPr>
              <a:t>www.ayca.com.cy</a:t>
            </a:r>
          </a:p>
        </p:txBody>
      </p:sp>
      <p:sp>
        <p:nvSpPr>
          <p:cNvPr id="16" name="TextBox 15"/>
          <p:cNvSpPr txBox="1"/>
          <p:nvPr/>
        </p:nvSpPr>
        <p:spPr>
          <a:xfrm>
            <a:off x="586488" y="4293096"/>
            <a:ext cx="4129528" cy="1581267"/>
          </a:xfrm>
          <a:prstGeom prst="rect">
            <a:avLst/>
          </a:prstGeom>
          <a:noFill/>
        </p:spPr>
        <p:txBody>
          <a:bodyPr wrap="square" rtlCol="0">
            <a:spAutoFit/>
          </a:bodyPr>
          <a:lstStyle/>
          <a:p>
            <a:pPr>
              <a:lnSpc>
                <a:spcPct val="150000"/>
              </a:lnSpc>
            </a:pP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4, </a:t>
            </a:r>
            <a:r>
              <a:rPr lang="en-GB" sz="1100" dirty="0" err="1">
                <a:solidFill>
                  <a:srgbClr val="00386B"/>
                </a:solidFill>
                <a:latin typeface="Tahoma" panose="020B0604030504040204" pitchFamily="34" charset="0"/>
                <a:ea typeface="Tahoma" panose="020B0604030504040204" pitchFamily="34" charset="0"/>
                <a:cs typeface="Tahoma" panose="020B0604030504040204" pitchFamily="34" charset="0"/>
              </a:rPr>
              <a:t>Sotiri</a:t>
            </a: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 </a:t>
            </a:r>
            <a:r>
              <a:rPr lang="en-GB" sz="1100" dirty="0" err="1">
                <a:solidFill>
                  <a:srgbClr val="00386B"/>
                </a:solidFill>
                <a:latin typeface="Tahoma" panose="020B0604030504040204" pitchFamily="34" charset="0"/>
                <a:ea typeface="Tahoma" panose="020B0604030504040204" pitchFamily="34" charset="0"/>
                <a:cs typeface="Tahoma" panose="020B0604030504040204" pitchFamily="34" charset="0"/>
              </a:rPr>
              <a:t>Tofini</a:t>
            </a: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 str., </a:t>
            </a:r>
          </a:p>
          <a:p>
            <a:pPr>
              <a:lnSpc>
                <a:spcPct val="150000"/>
              </a:lnSpc>
            </a:pP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AUDEH QUARTERS, 1ST </a:t>
            </a:r>
            <a:r>
              <a:rPr lang="en-GB" sz="1100" dirty="0" err="1">
                <a:solidFill>
                  <a:srgbClr val="00386B"/>
                </a:solidFill>
                <a:latin typeface="Tahoma" panose="020B0604030504040204" pitchFamily="34" charset="0"/>
                <a:ea typeface="Tahoma" panose="020B0604030504040204" pitchFamily="34" charset="0"/>
                <a:cs typeface="Tahoma" panose="020B0604030504040204" pitchFamily="34" charset="0"/>
              </a:rPr>
              <a:t>FLoor</a:t>
            </a:r>
            <a:endPar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endParaRPr>
          </a:p>
          <a:p>
            <a:pPr>
              <a:lnSpc>
                <a:spcPct val="150000"/>
              </a:lnSpc>
            </a:pPr>
            <a:r>
              <a:rPr lang="en-GB" sz="1100" dirty="0" err="1">
                <a:solidFill>
                  <a:srgbClr val="00386B"/>
                </a:solidFill>
                <a:latin typeface="Tahoma" panose="020B0604030504040204" pitchFamily="34" charset="0"/>
                <a:ea typeface="Tahoma" panose="020B0604030504040204" pitchFamily="34" charset="0"/>
                <a:cs typeface="Tahoma" panose="020B0604030504040204" pitchFamily="34" charset="0"/>
              </a:rPr>
              <a:t>Ayios</a:t>
            </a: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 Athanasios</a:t>
            </a:r>
          </a:p>
          <a:p>
            <a:pPr>
              <a:lnSpc>
                <a:spcPct val="150000"/>
              </a:lnSpc>
            </a:pP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4102 Limassol, Cyprus</a:t>
            </a:r>
          </a:p>
          <a:p>
            <a:pPr>
              <a:lnSpc>
                <a:spcPct val="150000"/>
              </a:lnSpc>
            </a:pPr>
            <a:endPar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endParaRPr>
          </a:p>
          <a:p>
            <a:pPr>
              <a:lnSpc>
                <a:spcPct val="150000"/>
              </a:lnSpc>
            </a:pPr>
            <a:r>
              <a:rPr lang="en-GB" sz="1100" dirty="0">
                <a:solidFill>
                  <a:srgbClr val="00386B"/>
                </a:solidFill>
                <a:latin typeface="Tahoma" panose="020B0604030504040204" pitchFamily="34" charset="0"/>
                <a:ea typeface="Tahoma" panose="020B0604030504040204" pitchFamily="34" charset="0"/>
                <a:cs typeface="Tahoma" panose="020B0604030504040204" pitchFamily="34" charset="0"/>
              </a:rPr>
              <a:t>T: +357 25 443131 F: +357 25 878948</a:t>
            </a:r>
          </a:p>
        </p:txBody>
      </p:sp>
      <p:cxnSp>
        <p:nvCxnSpPr>
          <p:cNvPr id="19" name="Straight Connector 18"/>
          <p:cNvCxnSpPr/>
          <p:nvPr/>
        </p:nvCxnSpPr>
        <p:spPr>
          <a:xfrm>
            <a:off x="196244" y="2092761"/>
            <a:ext cx="169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sunset over a body of water&#10;&#10;Description automatically generated">
            <a:extLst>
              <a:ext uri="{FF2B5EF4-FFF2-40B4-BE49-F238E27FC236}">
                <a16:creationId xmlns:a16="http://schemas.microsoft.com/office/drawing/2014/main" id="{BB93D3D7-0FB2-4440-91CD-4F2ADCC2C7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67"/>
            <a:ext cx="9144000" cy="6175644"/>
          </a:xfrm>
          <a:prstGeom prst="rect">
            <a:avLst/>
          </a:prstGeom>
        </p:spPr>
      </p:pic>
      <p:pic>
        <p:nvPicPr>
          <p:cNvPr id="11" name="Picture 10">
            <a:extLst>
              <a:ext uri="{FF2B5EF4-FFF2-40B4-BE49-F238E27FC236}">
                <a16:creationId xmlns:a16="http://schemas.microsoft.com/office/drawing/2014/main" id="{EE1B4D90-B01E-4BA3-9F2A-B16DAD4E17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0051" y="6234511"/>
            <a:ext cx="4068688" cy="565251"/>
          </a:xfrm>
          <a:prstGeom prst="rect">
            <a:avLst/>
          </a:prstGeom>
        </p:spPr>
      </p:pic>
      <p:sp>
        <p:nvSpPr>
          <p:cNvPr id="5" name="TextBox 4" descr="Thank you!&#10;">
            <a:extLst>
              <a:ext uri="{FF2B5EF4-FFF2-40B4-BE49-F238E27FC236}">
                <a16:creationId xmlns:a16="http://schemas.microsoft.com/office/drawing/2014/main" id="{E7B15875-4A88-46F0-A231-1BA333033786}"/>
              </a:ext>
            </a:extLst>
          </p:cNvPr>
          <p:cNvSpPr txBox="1"/>
          <p:nvPr/>
        </p:nvSpPr>
        <p:spPr>
          <a:xfrm>
            <a:off x="6634395" y="1602334"/>
            <a:ext cx="2186077" cy="523220"/>
          </a:xfrm>
          <a:prstGeom prst="rect">
            <a:avLst/>
          </a:prstGeom>
          <a:noFill/>
        </p:spPr>
        <p:txBody>
          <a:bodyPr wrap="square" rtlCol="0">
            <a:spAutoFit/>
          </a:bodyPr>
          <a:lstStyle/>
          <a:p>
            <a:r>
              <a:rPr lang="en-GB" sz="2800" dirty="0">
                <a:latin typeface="Biome Light" panose="020B0502040204020203" pitchFamily="34" charset="0"/>
                <a:ea typeface="STXingkai" panose="020B0503020204020204" pitchFamily="2" charset="-122"/>
                <a:cs typeface="Biome Light" panose="020B0502040204020203" pitchFamily="34" charset="0"/>
              </a:rPr>
              <a:t>Thank you!</a:t>
            </a:r>
          </a:p>
        </p:txBody>
      </p:sp>
    </p:spTree>
    <p:extLst>
      <p:ext uri="{BB962C8B-B14F-4D97-AF65-F5344CB8AC3E}">
        <p14:creationId xmlns:p14="http://schemas.microsoft.com/office/powerpoint/2010/main" val="21285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5985A"/>
      </a:hlink>
      <a:folHlink>
        <a:srgbClr val="B598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5985A"/>
    </a:hlink>
    <a:folHlink>
      <a:srgbClr val="B5985A"/>
    </a:folHlink>
  </a:clrScheme>
</a:themeOverride>
</file>

<file path=docProps/app.xml><?xml version="1.0" encoding="utf-8"?>
<Properties xmlns="http://schemas.openxmlformats.org/officeDocument/2006/extended-properties" xmlns:vt="http://schemas.openxmlformats.org/officeDocument/2006/docPropsVTypes">
  <TotalTime>151</TotalTime>
  <Words>628</Words>
  <Application>Microsoft Office PowerPoint</Application>
  <PresentationFormat>On-screen Show (4:3)</PresentationFormat>
  <Paragraphs>120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Biome Light</vt:lpstr>
      <vt:lpstr>Calibri</vt:lpstr>
      <vt:lpstr>Tahoma</vt:lpstr>
      <vt:lpstr>Office Theme</vt:lpstr>
      <vt:lpstr>Cyprus Key Tax Features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Cyprus Key Features</dc:title>
  <dc:creator>George Yiallourides</dc:creator>
  <cp:lastModifiedBy>George Yiallourides</cp:lastModifiedBy>
  <cp:revision>12</cp:revision>
  <dcterms:created xsi:type="dcterms:W3CDTF">2020-12-07T12:53:02Z</dcterms:created>
  <dcterms:modified xsi:type="dcterms:W3CDTF">2020-12-08T08:45:09Z</dcterms:modified>
</cp:coreProperties>
</file>