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xml" ContentType="application/vnd.openxmlformats-officedocument.presentationml.notesSl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1"/>
  </p:notesMasterIdLst>
  <p:sldIdLst>
    <p:sldId id="268" r:id="rId3"/>
    <p:sldId id="300" r:id="rId4"/>
    <p:sldId id="301" r:id="rId5"/>
    <p:sldId id="302" r:id="rId6"/>
    <p:sldId id="303" r:id="rId7"/>
    <p:sldId id="304" r:id="rId8"/>
    <p:sldId id="309" r:id="rId9"/>
    <p:sldId id="28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gelos Onisiforou" initials="AO" lastIdx="20" clrIdx="0">
    <p:extLst>
      <p:ext uri="{19B8F6BF-5375-455C-9EA6-DF929625EA0E}">
        <p15:presenceInfo xmlns:p15="http://schemas.microsoft.com/office/powerpoint/2012/main" userId="S-1-5-21-2681486783-2235705342-2566184496-2187" providerId="AD"/>
      </p:ext>
    </p:extLst>
  </p:cmAuthor>
  <p:cmAuthor id="2" name="Tereza Mouzouri" initials="TM" lastIdx="1" clrIdx="1">
    <p:extLst>
      <p:ext uri="{19B8F6BF-5375-455C-9EA6-DF929625EA0E}">
        <p15:presenceInfo xmlns:p15="http://schemas.microsoft.com/office/powerpoint/2012/main" userId="S-1-5-21-2681486783-2235705342-2566184496-36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B3B3B"/>
    <a:srgbClr val="B5985A"/>
    <a:srgbClr val="C7B2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A90E3-4421-49A1-A9DA-D7C98A24ADA5}" type="datetimeFigureOut">
              <a:rPr lang="en-GB" smtClean="0"/>
              <a:t>07/12/2020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2E36A8-77A7-426E-94AD-DCE531CD38DF}" type="slidenum">
              <a:rPr lang="en-GB" smtClean="0"/>
              <a:t>‹#›</a:t>
            </a:fld>
            <a:endParaRPr lang="en-GB"/>
          </a:p>
        </p:txBody>
      </p:sp>
    </p:spTree>
    <p:extLst>
      <p:ext uri="{BB962C8B-B14F-4D97-AF65-F5344CB8AC3E}">
        <p14:creationId xmlns:p14="http://schemas.microsoft.com/office/powerpoint/2010/main" val="42414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B2E36A8-77A7-426E-94AD-DCE531CD38DF}" type="slidenum">
              <a:rPr lang="en-GB" smtClean="0"/>
              <a:t>4</a:t>
            </a:fld>
            <a:endParaRPr lang="en-GB"/>
          </a:p>
        </p:txBody>
      </p:sp>
    </p:spTree>
    <p:extLst>
      <p:ext uri="{BB962C8B-B14F-4D97-AF65-F5344CB8AC3E}">
        <p14:creationId xmlns:p14="http://schemas.microsoft.com/office/powerpoint/2010/main" val="3106375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A3DF889-D65E-4D7A-BFF9-A1F5C99B7F60}" type="datetimeFigureOut">
              <a:rPr lang="en-GB" smtClean="0"/>
              <a:t>07/12/2020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1670395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3DF889-D65E-4D7A-BFF9-A1F5C99B7F60}" type="datetimeFigureOut">
              <a:rPr lang="en-GB" smtClean="0"/>
              <a:t>07/12/2020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184783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A3DF889-D65E-4D7A-BFF9-A1F5C99B7F60}" type="datetimeFigureOut">
              <a:rPr lang="en-GB" smtClean="0"/>
              <a:t>07/12/2020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2594952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3DF889-D65E-4D7A-BFF9-A1F5C99B7F60}" type="datetimeFigureOut">
              <a:rPr lang="en-GB" smtClean="0"/>
              <a:t>07/12/2020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2549552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A3DF889-D65E-4D7A-BFF9-A1F5C99B7F60}" type="datetimeFigureOut">
              <a:rPr lang="en-GB" smtClean="0"/>
              <a:t>07/12/2020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365085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3DF889-D65E-4D7A-BFF9-A1F5C99B7F60}" type="datetimeFigureOut">
              <a:rPr lang="en-GB" smtClean="0"/>
              <a:t>07/12/2020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685726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3DF889-D65E-4D7A-BFF9-A1F5C99B7F60}" type="datetimeFigureOut">
              <a:rPr lang="en-GB" smtClean="0"/>
              <a:t>07/12/2020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2972879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A3DF889-D65E-4D7A-BFF9-A1F5C99B7F60}" type="datetimeFigureOut">
              <a:rPr lang="en-GB" smtClean="0"/>
              <a:t>07/12/2020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3169453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A3DF889-D65E-4D7A-BFF9-A1F5C99B7F60}" type="datetimeFigureOut">
              <a:rPr lang="en-GB" smtClean="0"/>
              <a:t>07/12/2020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2881496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3DF889-D65E-4D7A-BFF9-A1F5C99B7F60}" type="datetimeFigureOut">
              <a:rPr lang="en-GB" smtClean="0"/>
              <a:t>07/12/2020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1748285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3DF889-D65E-4D7A-BFF9-A1F5C99B7F60}" type="datetimeFigureOut">
              <a:rPr lang="en-GB" smtClean="0"/>
              <a:t>07/12/2020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1001697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A3DF889-D65E-4D7A-BFF9-A1F5C99B7F60}" type="datetimeFigureOut">
              <a:rPr lang="en-GB" smtClean="0"/>
              <a:t>07/12/2020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694568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3DF889-D65E-4D7A-BFF9-A1F5C99B7F60}" type="datetimeFigureOut">
              <a:rPr lang="en-GB" smtClean="0"/>
              <a:t>07/12/2020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2690205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A3DF889-D65E-4D7A-BFF9-A1F5C99B7F60}" type="datetimeFigureOut">
              <a:rPr lang="en-GB" smtClean="0"/>
              <a:t>07/12/2020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2648234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3DF889-D65E-4D7A-BFF9-A1F5C99B7F60}" type="datetimeFigureOut">
              <a:rPr lang="en-GB" smtClean="0"/>
              <a:t>07/12/2020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1919525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A3DF889-D65E-4D7A-BFF9-A1F5C99B7F60}" type="datetimeFigureOut">
              <a:rPr lang="en-GB" smtClean="0"/>
              <a:t>07/12/2020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7914484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3DF889-D65E-4D7A-BFF9-A1F5C99B7F60}" type="datetimeFigureOut">
              <a:rPr lang="en-GB" smtClean="0"/>
              <a:t>07/12/2020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25428587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3DF889-D65E-4D7A-BFF9-A1F5C99B7F60}" type="datetimeFigureOut">
              <a:rPr lang="en-GB" smtClean="0"/>
              <a:t>07/12/2020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1206975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A3DF889-D65E-4D7A-BFF9-A1F5C99B7F60}" type="datetimeFigureOut">
              <a:rPr lang="en-GB" smtClean="0"/>
              <a:t>07/12/2020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24731416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A3DF889-D65E-4D7A-BFF9-A1F5C99B7F60}" type="datetimeFigureOut">
              <a:rPr lang="en-GB" smtClean="0"/>
              <a:t>07/12/2020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36042137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3DF889-D65E-4D7A-BFF9-A1F5C99B7F60}" type="datetimeFigureOut">
              <a:rPr lang="en-GB" smtClean="0"/>
              <a:t>07/12/2020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6436410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3DF889-D65E-4D7A-BFF9-A1F5C99B7F60}" type="datetimeFigureOut">
              <a:rPr lang="en-GB" smtClean="0"/>
              <a:t>07/12/2020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D89E87-A3F0-4C64-BC89-8FC9EDD13752}" type="slidenum">
              <a:rPr lang="en-GB" smtClean="0"/>
              <a:t>‹#›</a:t>
            </a:fld>
            <a:endParaRPr lang="en-GB"/>
          </a:p>
        </p:txBody>
      </p:sp>
    </p:spTree>
    <p:extLst>
      <p:ext uri="{BB962C8B-B14F-4D97-AF65-F5344CB8AC3E}">
        <p14:creationId xmlns:p14="http://schemas.microsoft.com/office/powerpoint/2010/main" val="1465165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DF889-D65E-4D7A-BFF9-A1F5C99B7F60}" type="datetimeFigureOut">
              <a:rPr lang="en-GB" smtClean="0"/>
              <a:t>07/12/2020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D89E87-A3F0-4C64-BC89-8FC9EDD13752}" type="slidenum">
              <a:rPr lang="en-GB" smtClean="0"/>
              <a:t>‹#›</a:t>
            </a:fld>
            <a:endParaRPr lang="en-GB"/>
          </a:p>
        </p:txBody>
      </p:sp>
    </p:spTree>
    <p:extLst>
      <p:ext uri="{BB962C8B-B14F-4D97-AF65-F5344CB8AC3E}">
        <p14:creationId xmlns:p14="http://schemas.microsoft.com/office/powerpoint/2010/main" val="38610395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DF889-D65E-4D7A-BFF9-A1F5C99B7F60}" type="datetimeFigureOut">
              <a:rPr lang="en-GB" smtClean="0"/>
              <a:t>07/12/2020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D89E87-A3F0-4C64-BC89-8FC9EDD13752}" type="slidenum">
              <a:rPr lang="en-GB" smtClean="0"/>
              <a:t>‹#›</a:t>
            </a:fld>
            <a:endParaRPr lang="en-GB"/>
          </a:p>
        </p:txBody>
      </p:sp>
    </p:spTree>
    <p:extLst>
      <p:ext uri="{BB962C8B-B14F-4D97-AF65-F5344CB8AC3E}">
        <p14:creationId xmlns:p14="http://schemas.microsoft.com/office/powerpoint/2010/main" val="23785455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hemeOverride" Target="../theme/themeOverrid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8115" y="1772816"/>
            <a:ext cx="7574285" cy="2133365"/>
          </a:xfrm>
          <a:noFill/>
        </p:spPr>
        <p:txBody>
          <a:bodyPr>
            <a:noAutofit/>
          </a:bodyPr>
          <a:lstStyle/>
          <a:p>
            <a:pPr algn="l"/>
            <a:r>
              <a:rPr lang="en-GB" sz="3200" dirty="0">
                <a:solidFill>
                  <a:schemeClr val="bg1"/>
                </a:solidFill>
                <a:latin typeface="Tahoma" panose="020B0604030504040204" pitchFamily="34" charset="0"/>
                <a:ea typeface="Tahoma" panose="020B0604030504040204" pitchFamily="34" charset="0"/>
                <a:cs typeface="Tahoma" panose="020B0604030504040204" pitchFamily="34" charset="0"/>
              </a:rPr>
              <a:t>Cyprus Joint Ventures – Strategic Alliance of Venture Capital at its finest</a:t>
            </a:r>
          </a:p>
        </p:txBody>
      </p:sp>
      <p:sp>
        <p:nvSpPr>
          <p:cNvPr id="7" name="TextBox 6"/>
          <p:cNvSpPr txBox="1"/>
          <p:nvPr/>
        </p:nvSpPr>
        <p:spPr>
          <a:xfrm>
            <a:off x="598115" y="6309320"/>
            <a:ext cx="5472608" cy="261610"/>
          </a:xfrm>
          <a:prstGeom prst="rect">
            <a:avLst/>
          </a:prstGeom>
          <a:noFill/>
        </p:spPr>
        <p:txBody>
          <a:bodyPr wrap="square" rtlCol="0">
            <a:spAutoFit/>
          </a:bodyPr>
          <a:lstStyle/>
          <a:p>
            <a:r>
              <a:rPr lang="en-GB" sz="1100" dirty="0">
                <a:solidFill>
                  <a:schemeClr val="bg1"/>
                </a:solidFill>
                <a:latin typeface="Tahoma" panose="020B0604030504040204" pitchFamily="34" charset="0"/>
                <a:ea typeface="Tahoma" panose="020B0604030504040204" pitchFamily="34" charset="0"/>
                <a:cs typeface="Tahoma" panose="020B0604030504040204" pitchFamily="34" charset="0"/>
              </a:rPr>
              <a:t>Cyprus M&amp;A Insights: Creating Value for Clients in Difficult Times | 8 December 2020</a:t>
            </a:r>
          </a:p>
        </p:txBody>
      </p:sp>
      <p:cxnSp>
        <p:nvCxnSpPr>
          <p:cNvPr id="4" name="Straight Connector 3"/>
          <p:cNvCxnSpPr/>
          <p:nvPr/>
        </p:nvCxnSpPr>
        <p:spPr>
          <a:xfrm>
            <a:off x="683568" y="3501008"/>
            <a:ext cx="6865642" cy="0"/>
          </a:xfrm>
          <a:prstGeom prst="line">
            <a:avLst/>
          </a:prstGeom>
          <a:ln w="28575">
            <a:solidFill>
              <a:srgbClr val="B5985A"/>
            </a:solidFill>
          </a:ln>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598114" y="4664748"/>
            <a:ext cx="3253805" cy="584775"/>
          </a:xfrm>
          <a:prstGeom prst="rect">
            <a:avLst/>
          </a:prstGeom>
          <a:noFill/>
        </p:spPr>
        <p:txBody>
          <a:bodyPr wrap="square" rtlCol="0">
            <a:spAutoFit/>
          </a:bodyPr>
          <a:lstStyle/>
          <a:p>
            <a:r>
              <a:rPr lang="en-GB" dirty="0">
                <a:solidFill>
                  <a:schemeClr val="bg1"/>
                </a:solidFill>
                <a:latin typeface="Tahoma" panose="020B0604030504040204" pitchFamily="34" charset="0"/>
                <a:ea typeface="Tahoma" panose="020B0604030504040204" pitchFamily="34" charset="0"/>
                <a:cs typeface="Tahoma" panose="020B0604030504040204" pitchFamily="34" charset="0"/>
              </a:rPr>
              <a:t>Stavros Pavlou</a:t>
            </a:r>
          </a:p>
          <a:p>
            <a:r>
              <a:rPr lang="en-GB" sz="1400" dirty="0">
                <a:solidFill>
                  <a:srgbClr val="B5985A"/>
                </a:solidFill>
                <a:latin typeface="Tahoma" panose="020B0604030504040204" pitchFamily="34" charset="0"/>
                <a:ea typeface="Tahoma" panose="020B0604030504040204" pitchFamily="34" charset="0"/>
                <a:cs typeface="Tahoma" panose="020B0604030504040204" pitchFamily="34" charset="0"/>
              </a:rPr>
              <a:t>Senior &amp; Managing Partner</a:t>
            </a:r>
          </a:p>
        </p:txBody>
      </p:sp>
      <p:pic>
        <p:nvPicPr>
          <p:cNvPr id="3" name="Picture 2" descr="F:\PPOFFICE\MARKETING\Logos\PP &amp; Associates LLC\Refresh\Final Logo\English\RGB\0297_PATRIKIOS_PAVLOU_LOGO_WITH_TAGLINE_EN_RGB_with white letter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548680"/>
            <a:ext cx="2837694" cy="896114"/>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Connector 22"/>
          <p:cNvCxnSpPr/>
          <p:nvPr/>
        </p:nvCxnSpPr>
        <p:spPr>
          <a:xfrm>
            <a:off x="683568" y="6237312"/>
            <a:ext cx="360000" cy="0"/>
          </a:xfrm>
          <a:prstGeom prst="line">
            <a:avLst/>
          </a:prstGeom>
          <a:ln w="57150">
            <a:solidFill>
              <a:srgbClr val="B5985A"/>
            </a:solidFill>
          </a:ln>
          <a:effectLst/>
        </p:spPr>
        <p:style>
          <a:lnRef idx="3">
            <a:schemeClr val="dk1"/>
          </a:lnRef>
          <a:fillRef idx="0">
            <a:schemeClr val="dk1"/>
          </a:fillRef>
          <a:effectRef idx="2">
            <a:schemeClr val="dk1"/>
          </a:effectRef>
          <a:fontRef idx="minor">
            <a:schemeClr val="tx1"/>
          </a:fontRef>
        </p:style>
      </p:cxnSp>
      <p:cxnSp>
        <p:nvCxnSpPr>
          <p:cNvPr id="25" name="Straight Connector 24"/>
          <p:cNvCxnSpPr/>
          <p:nvPr/>
        </p:nvCxnSpPr>
        <p:spPr>
          <a:xfrm>
            <a:off x="2473864" y="3573016"/>
            <a:ext cx="21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624607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67543" y="1431264"/>
            <a:ext cx="6660129" cy="4752528"/>
          </a:xfrm>
          <a:noFill/>
        </p:spPr>
        <p:txBody>
          <a:bodyPr>
            <a:noAutofit/>
          </a:bodyPr>
          <a:lstStyle/>
          <a:p>
            <a:pPr marL="285750" lvl="1" algn="just">
              <a:lnSpc>
                <a:spcPct val="150000"/>
              </a:lnSpc>
              <a:buFont typeface="Wingdings" panose="05000000000000000000" pitchFamily="2" charset="2"/>
              <a:buChar char="§"/>
            </a:pP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Joint Venture is a term with no specific legal connotation under Cyprus Law. </a:t>
            </a:r>
          </a:p>
          <a:p>
            <a:pPr marL="285750" lvl="1" algn="just">
              <a:lnSpc>
                <a:spcPct val="150000"/>
              </a:lnSpc>
              <a:buFont typeface="Wingdings" panose="05000000000000000000" pitchFamily="2" charset="2"/>
              <a:buChar char="§"/>
            </a:pPr>
            <a:endParaRPr lang="en-US"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lvl="1" algn="just">
              <a:lnSpc>
                <a:spcPct val="150000"/>
              </a:lnSpc>
              <a:buFont typeface="Wingdings" panose="05000000000000000000" pitchFamily="2" charset="2"/>
              <a:buChar char="§"/>
            </a:pP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In essence, the definition of the Joint Venture includes all reasons which entrepreneurs and industry players alike, join forces for business development.    </a:t>
            </a:r>
          </a:p>
          <a:p>
            <a:pPr marL="285750" lvl="1" algn="just">
              <a:lnSpc>
                <a:spcPct val="150000"/>
              </a:lnSpc>
              <a:buFont typeface="Wingdings" panose="05000000000000000000" pitchFamily="2" charset="2"/>
              <a:buChar char="§"/>
            </a:pPr>
            <a:endParaRPr lang="en-US"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lvl="1" algn="just">
              <a:lnSpc>
                <a:spcPct val="150000"/>
              </a:lnSpc>
              <a:buFont typeface="Wingdings" panose="05000000000000000000" pitchFamily="2" charset="2"/>
              <a:buChar char="§"/>
            </a:pP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C</a:t>
            </a:r>
            <a:r>
              <a:rPr lang="en-GB" sz="1600" dirty="0" err="1">
                <a:solidFill>
                  <a:schemeClr val="bg1"/>
                </a:solidFill>
                <a:latin typeface="Tahoma" panose="020B0604030504040204" pitchFamily="34" charset="0"/>
                <a:ea typeface="Tahoma" panose="020B0604030504040204" pitchFamily="34" charset="0"/>
                <a:cs typeface="Tahoma" panose="020B0604030504040204" pitchFamily="34" charset="0"/>
              </a:rPr>
              <a:t>yprus</a:t>
            </a:r>
            <a:r>
              <a:rPr lang="en-GB" sz="1600" dirty="0">
                <a:solidFill>
                  <a:schemeClr val="bg1"/>
                </a:solidFill>
                <a:latin typeface="Tahoma" panose="020B0604030504040204" pitchFamily="34" charset="0"/>
                <a:ea typeface="Tahoma" panose="020B0604030504040204" pitchFamily="34" charset="0"/>
                <a:cs typeface="Tahoma" panose="020B0604030504040204" pitchFamily="34" charset="0"/>
              </a:rPr>
              <a:t> adds tangible value to the participants of Joint Ventures by providing an excellent legal framework, a fully supportive network of resources and professionals and most importantly an easy and immediate access to international capital markets, the EU and high growth markets.  </a:t>
            </a:r>
          </a:p>
          <a:p>
            <a:pPr marL="685800" lvl="2" indent="-285750" algn="just">
              <a:buFont typeface="Wingdings" panose="05000000000000000000" pitchFamily="2" charset="2"/>
              <a:buChar char="§"/>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sp>
        <p:nvSpPr>
          <p:cNvPr id="7" name="Rectangle 6"/>
          <p:cNvSpPr/>
          <p:nvPr/>
        </p:nvSpPr>
        <p:spPr>
          <a:xfrm>
            <a:off x="434261" y="576171"/>
            <a:ext cx="4961615" cy="400110"/>
          </a:xfrm>
          <a:prstGeom prst="rect">
            <a:avLst/>
          </a:prstGeom>
        </p:spPr>
        <p:txBody>
          <a:bodyPr wrap="square">
            <a:spAutoFit/>
          </a:bodyPr>
          <a:lstStyle/>
          <a:p>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Joint Ventures Defined</a:t>
            </a:r>
            <a:endParaRPr lang="en-US" sz="2000" dirty="0">
              <a:solidFill>
                <a:schemeClr val="bg1"/>
              </a:solidFill>
            </a:endParaRPr>
          </a:p>
        </p:txBody>
      </p:sp>
      <p:cxnSp>
        <p:nvCxnSpPr>
          <p:cNvPr id="8" name="Straight Connector 7">
            <a:extLst>
              <a:ext uri="{FF2B5EF4-FFF2-40B4-BE49-F238E27FC236}">
                <a16:creationId xmlns:a16="http://schemas.microsoft.com/office/drawing/2014/main" id="{0022962A-3452-4B88-86E1-FDD0B53F6EAD}"/>
              </a:ext>
            </a:extLst>
          </p:cNvPr>
          <p:cNvCxnSpPr/>
          <p:nvPr/>
        </p:nvCxnSpPr>
        <p:spPr>
          <a:xfrm>
            <a:off x="539552" y="1052736"/>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grpSp>
        <p:nvGrpSpPr>
          <p:cNvPr id="9" name="Group 8">
            <a:extLst>
              <a:ext uri="{FF2B5EF4-FFF2-40B4-BE49-F238E27FC236}">
                <a16:creationId xmlns:a16="http://schemas.microsoft.com/office/drawing/2014/main" id="{DBD4D3CB-728F-49BE-A874-CCC7187B415E}"/>
              </a:ext>
            </a:extLst>
          </p:cNvPr>
          <p:cNvGrpSpPr/>
          <p:nvPr/>
        </p:nvGrpSpPr>
        <p:grpSpPr>
          <a:xfrm>
            <a:off x="6144140" y="188639"/>
            <a:ext cx="3185768" cy="2584438"/>
            <a:chOff x="6144140" y="188639"/>
            <a:chExt cx="3185768" cy="2584438"/>
          </a:xfrm>
        </p:grpSpPr>
        <p:pic>
          <p:nvPicPr>
            <p:cNvPr id="1026" name="Picture 2" descr="Jigsaw Puzzle Puzzle Video Game PNG, Clipart, Angle, Area, Black And White,  Blog, Diagram Free PNG">
              <a:extLst>
                <a:ext uri="{FF2B5EF4-FFF2-40B4-BE49-F238E27FC236}">
                  <a16:creationId xmlns:a16="http://schemas.microsoft.com/office/drawing/2014/main" id="{D4EB5A70-B07A-40F2-8AC5-723E750F101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2475" b="98515" l="9639" r="89960">
                          <a14:foregroundMark x1="27309" y1="6436" x2="27309" y2="6436"/>
                          <a14:foregroundMark x1="31325" y1="3465" x2="31325" y2="3465"/>
                          <a14:foregroundMark x1="59036" y1="87624" x2="59036" y2="87624"/>
                          <a14:foregroundMark x1="56627" y1="87624" x2="56627" y2="87624"/>
                          <a14:foregroundMark x1="61446" y1="93564" x2="61446" y2="93564"/>
                          <a14:foregroundMark x1="77912" y1="98515" x2="77912" y2="98515"/>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6144140" y="188639"/>
              <a:ext cx="3185768" cy="25844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6F1AE9C-39E7-4170-94CC-28DF339A037E}"/>
                </a:ext>
              </a:extLst>
            </p:cNvPr>
            <p:cNvSpPr/>
            <p:nvPr/>
          </p:nvSpPr>
          <p:spPr>
            <a:xfrm>
              <a:off x="7380312" y="514809"/>
              <a:ext cx="720080" cy="430887"/>
            </a:xfrm>
            <a:prstGeom prst="rect">
              <a:avLst/>
            </a:prstGeom>
          </p:spPr>
          <p:txBody>
            <a:bodyPr wrap="square">
              <a:spAutoFit/>
            </a:bodyPr>
            <a:lstStyle/>
            <a:p>
              <a:r>
                <a:rPr lang="en-US" sz="105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venture capital </a:t>
              </a:r>
              <a:endParaRPr lang="en-GB" sz="1050" dirty="0">
                <a:solidFill>
                  <a:schemeClr val="accent6">
                    <a:lumMod val="75000"/>
                  </a:schemeClr>
                </a:solidFill>
              </a:endParaRPr>
            </a:p>
          </p:txBody>
        </p:sp>
        <p:sp>
          <p:nvSpPr>
            <p:cNvPr id="6" name="Rectangle 5">
              <a:extLst>
                <a:ext uri="{FF2B5EF4-FFF2-40B4-BE49-F238E27FC236}">
                  <a16:creationId xmlns:a16="http://schemas.microsoft.com/office/drawing/2014/main" id="{A79D874E-8A15-45F9-A03F-56039B27D48F}"/>
                </a:ext>
              </a:extLst>
            </p:cNvPr>
            <p:cNvSpPr/>
            <p:nvPr/>
          </p:nvSpPr>
          <p:spPr>
            <a:xfrm rot="16200000">
              <a:off x="6547768" y="589448"/>
              <a:ext cx="774571" cy="261610"/>
            </a:xfrm>
            <a:prstGeom prst="rect">
              <a:avLst/>
            </a:prstGeom>
          </p:spPr>
          <p:txBody>
            <a:bodyPr wrap="none">
              <a:spAutoFit/>
            </a:bodyPr>
            <a:lstStyle/>
            <a:p>
              <a:r>
                <a:rPr lang="en-US" sz="1050"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knowhow</a:t>
              </a:r>
              <a:endParaRPr lang="en-GB" sz="1050" dirty="0">
                <a:solidFill>
                  <a:schemeClr val="accent5">
                    <a:lumMod val="75000"/>
                  </a:schemeClr>
                </a:solidFill>
              </a:endParaRPr>
            </a:p>
          </p:txBody>
        </p:sp>
        <p:sp>
          <p:nvSpPr>
            <p:cNvPr id="12" name="Rectangle 11">
              <a:extLst>
                <a:ext uri="{FF2B5EF4-FFF2-40B4-BE49-F238E27FC236}">
                  <a16:creationId xmlns:a16="http://schemas.microsoft.com/office/drawing/2014/main" id="{5FF2B8E6-0CBE-4803-ABCB-97AD2C3AC93D}"/>
                </a:ext>
              </a:extLst>
            </p:cNvPr>
            <p:cNvSpPr/>
            <p:nvPr/>
          </p:nvSpPr>
          <p:spPr>
            <a:xfrm rot="16200000">
              <a:off x="7301223" y="1371291"/>
              <a:ext cx="697627" cy="253916"/>
            </a:xfrm>
            <a:prstGeom prst="rect">
              <a:avLst/>
            </a:prstGeom>
          </p:spPr>
          <p:txBody>
            <a:bodyPr wrap="none">
              <a:spAutoFit/>
            </a:bodyPr>
            <a:lstStyle/>
            <a:p>
              <a:r>
                <a:rPr lang="en-US" sz="1050" dirty="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rPr>
                <a:t>ambition</a:t>
              </a:r>
              <a:endParaRPr lang="en-GB" sz="1050" dirty="0">
                <a:solidFill>
                  <a:schemeClr val="accent3">
                    <a:lumMod val="75000"/>
                  </a:schemeClr>
                </a:solidFill>
              </a:endParaRPr>
            </a:p>
          </p:txBody>
        </p:sp>
        <p:sp>
          <p:nvSpPr>
            <p:cNvPr id="14" name="Rectangle 13">
              <a:extLst>
                <a:ext uri="{FF2B5EF4-FFF2-40B4-BE49-F238E27FC236}">
                  <a16:creationId xmlns:a16="http://schemas.microsoft.com/office/drawing/2014/main" id="{EF7E8F57-CD80-4535-AD46-40073F648D56}"/>
                </a:ext>
              </a:extLst>
            </p:cNvPr>
            <p:cNvSpPr/>
            <p:nvPr/>
          </p:nvSpPr>
          <p:spPr>
            <a:xfrm>
              <a:off x="8100392" y="1268760"/>
              <a:ext cx="720080" cy="415498"/>
            </a:xfrm>
            <a:prstGeom prst="rect">
              <a:avLst/>
            </a:prstGeom>
          </p:spPr>
          <p:txBody>
            <a:bodyPr wrap="square">
              <a:spAutoFit/>
            </a:bodyPr>
            <a:lstStyle/>
            <a:p>
              <a:r>
                <a:rPr lang="en-US" sz="1050" dirty="0">
                  <a:solidFill>
                    <a:schemeClr val="accent6">
                      <a:lumMod val="50000"/>
                    </a:schemeClr>
                  </a:solidFill>
                  <a:latin typeface="Tahoma" panose="020B0604030504040204" pitchFamily="34" charset="0"/>
                  <a:ea typeface="Tahoma" panose="020B0604030504040204" pitchFamily="34" charset="0"/>
                  <a:cs typeface="Tahoma" panose="020B0604030504040204" pitchFamily="34" charset="0"/>
                </a:rPr>
                <a:t>risk analysis</a:t>
              </a:r>
              <a:endParaRPr lang="en-GB" sz="1050" dirty="0">
                <a:solidFill>
                  <a:schemeClr val="accent6">
                    <a:lumMod val="50000"/>
                  </a:schemeClr>
                </a:solidFill>
              </a:endParaRPr>
            </a:p>
          </p:txBody>
        </p:sp>
        <p:sp>
          <p:nvSpPr>
            <p:cNvPr id="15" name="Rectangle 14">
              <a:extLst>
                <a:ext uri="{FF2B5EF4-FFF2-40B4-BE49-F238E27FC236}">
                  <a16:creationId xmlns:a16="http://schemas.microsoft.com/office/drawing/2014/main" id="{C88AD9ED-4579-4424-AA70-31DE7A85EDC7}"/>
                </a:ext>
              </a:extLst>
            </p:cNvPr>
            <p:cNvSpPr/>
            <p:nvPr/>
          </p:nvSpPr>
          <p:spPr>
            <a:xfrm rot="16200000">
              <a:off x="8020109" y="1962077"/>
              <a:ext cx="720080" cy="415498"/>
            </a:xfrm>
            <a:prstGeom prst="rect">
              <a:avLst/>
            </a:prstGeom>
          </p:spPr>
          <p:txBody>
            <a:bodyPr wrap="square">
              <a:spAutoFit/>
            </a:bodyPr>
            <a:lstStyle/>
            <a:p>
              <a:r>
                <a:rPr lang="en-US" sz="1050" dirty="0">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rPr>
                <a:t>strategic planning</a:t>
              </a:r>
              <a:endParaRPr lang="en-GB" sz="1050" dirty="0">
                <a:solidFill>
                  <a:schemeClr val="tx1">
                    <a:lumMod val="85000"/>
                    <a:lumOff val="15000"/>
                  </a:schemeClr>
                </a:solidFill>
              </a:endParaRPr>
            </a:p>
          </p:txBody>
        </p:sp>
      </p:grpSp>
    </p:spTree>
    <p:extLst>
      <p:ext uri="{BB962C8B-B14F-4D97-AF65-F5344CB8AC3E}">
        <p14:creationId xmlns:p14="http://schemas.microsoft.com/office/powerpoint/2010/main" val="3197804604"/>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67544" y="1431264"/>
            <a:ext cx="7920880" cy="5094080"/>
          </a:xfrm>
          <a:noFill/>
        </p:spPr>
        <p:txBody>
          <a:bodyPr>
            <a:noAutofit/>
          </a:bodyPr>
          <a:lstStyle/>
          <a:p>
            <a:pPr marL="0" lvl="1" indent="0" algn="just">
              <a:buNone/>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Cyprus has rightfully been established as one of the most attractive jurisdictions for aspiring entrepreneurs within the European Union offering a vast array of benefits and support for business development and growth. </a:t>
            </a:r>
          </a:p>
          <a:p>
            <a:pPr marL="0" lvl="1" indent="0" algn="just">
              <a:lnSpc>
                <a:spcPct val="150000"/>
              </a:lnSpc>
              <a:buNone/>
            </a:pP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lvl="1" algn="just">
              <a:lnSpc>
                <a:spcPct val="150000"/>
              </a:lnSpc>
              <a:buFont typeface="Wingdings" panose="05000000000000000000" pitchFamily="2" charset="2"/>
              <a:buChar cha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Cyprus legal system is: </a:t>
            </a:r>
          </a:p>
          <a:p>
            <a:pPr marL="685800" lvl="2" algn="just">
              <a:buFont typeface="Wingdings" panose="05000000000000000000" pitchFamily="2" charset="2"/>
              <a:buChar cha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Fully compliant with the EU legal and regulatory framework</a:t>
            </a:r>
          </a:p>
          <a:p>
            <a:pPr marL="685800" lvl="2" algn="just">
              <a:buFont typeface="Wingdings" panose="05000000000000000000" pitchFamily="2" charset="2"/>
              <a:buChar cha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Common law jurisdiction based on the English common law principles </a:t>
            </a:r>
          </a:p>
          <a:p>
            <a:pPr marL="685800" lvl="2" algn="just">
              <a:buFont typeface="Wingdings" panose="05000000000000000000" pitchFamily="2" charset="2"/>
              <a:buChar cha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Traditional and well respected jurisdiction for entrepreneurs </a:t>
            </a:r>
          </a:p>
          <a:p>
            <a:pPr marL="685800" lvl="2" algn="just">
              <a:buFont typeface="Wingdings" panose="05000000000000000000" pitchFamily="2" charset="2"/>
              <a:buChar cha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Fully transparent and compliant in terms of Money Laundering regulations</a:t>
            </a:r>
          </a:p>
          <a:p>
            <a:pPr marL="457200" lvl="2" indent="0" algn="just">
              <a:buNone/>
            </a:pPr>
            <a:endParaRPr lang="en-US"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lvl="1" algn="just">
              <a:lnSpc>
                <a:spcPct val="150000"/>
              </a:lnSpc>
              <a:buFont typeface="Wingdings" panose="05000000000000000000" pitchFamily="2" charset="2"/>
              <a:buChar cha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Available Joint Venture Vehicles:</a:t>
            </a:r>
          </a:p>
          <a:p>
            <a:pPr marL="685800" lvl="2" algn="just">
              <a:buFont typeface="Wingdings" panose="05000000000000000000" pitchFamily="2" charset="2"/>
              <a:buChar cha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Incorporation of a limited liability company</a:t>
            </a:r>
          </a:p>
          <a:p>
            <a:pPr marL="685800" lvl="2" algn="just">
              <a:buFont typeface="Wingdings" panose="05000000000000000000" pitchFamily="2" charset="2"/>
              <a:buChar cha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Creation of partnership </a:t>
            </a:r>
          </a:p>
          <a:p>
            <a:pPr marL="685800" lvl="2" algn="just">
              <a:buFont typeface="Wingdings" panose="05000000000000000000" pitchFamily="2" charset="2"/>
              <a:buChar cha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Entry by the ventures of a contractual co-operation agreement or a European Economic Interest Grouping (EEIG)</a:t>
            </a:r>
          </a:p>
          <a:p>
            <a:pPr marL="457200" lvl="2" indent="0" algn="just">
              <a:buNone/>
            </a:pPr>
            <a:endParaRPr lang="en-US"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lvl="1" indent="0">
              <a:buNone/>
            </a:pPr>
            <a:endParaRPr lang="en-US"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r>
              <a:rPr lang="en-US" sz="1400" dirty="0">
                <a:solidFill>
                  <a:srgbClr val="C7B283"/>
                </a:solidFill>
                <a:latin typeface="Tahoma" panose="020B0604030504040204" pitchFamily="34" charset="0"/>
                <a:ea typeface="Tahoma" panose="020B0604030504040204" pitchFamily="34" charset="0"/>
                <a:cs typeface="Tahoma" panose="020B0604030504040204" pitchFamily="34" charset="0"/>
              </a:rPr>
              <a:t>The incorporation of a limited liability company is considered by far the most commonly used corporate vehicle by aspiring joint ventures for achieving their business projections.  </a:t>
            </a:r>
          </a:p>
          <a:p>
            <a:pPr marL="285750" lvl="1" algn="just">
              <a:lnSpc>
                <a:spcPct val="150000"/>
              </a:lnSpc>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buFont typeface="Wingdings" panose="05000000000000000000" pitchFamily="2" charset="2"/>
              <a:buChar char="v"/>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sp>
        <p:nvSpPr>
          <p:cNvPr id="7" name="Rectangle 6"/>
          <p:cNvSpPr/>
          <p:nvPr/>
        </p:nvSpPr>
        <p:spPr>
          <a:xfrm>
            <a:off x="467544" y="591071"/>
            <a:ext cx="4961615" cy="400110"/>
          </a:xfrm>
          <a:prstGeom prst="rect">
            <a:avLst/>
          </a:prstGeom>
        </p:spPr>
        <p:txBody>
          <a:bodyPr wrap="square">
            <a:spAutoFit/>
          </a:bodyPr>
          <a:lstStyle/>
          <a:p>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Cyprus Legal Framework</a:t>
            </a:r>
            <a:endParaRPr lang="en-US" sz="2000" dirty="0">
              <a:solidFill>
                <a:schemeClr val="bg1"/>
              </a:solidFill>
            </a:endParaRPr>
          </a:p>
        </p:txBody>
      </p:sp>
      <p:cxnSp>
        <p:nvCxnSpPr>
          <p:cNvPr id="8" name="Straight Connector 7">
            <a:extLst>
              <a:ext uri="{FF2B5EF4-FFF2-40B4-BE49-F238E27FC236}">
                <a16:creationId xmlns:a16="http://schemas.microsoft.com/office/drawing/2014/main" id="{0022962A-3452-4B88-86E1-FDD0B53F6EAD}"/>
              </a:ext>
            </a:extLst>
          </p:cNvPr>
          <p:cNvCxnSpPr/>
          <p:nvPr/>
        </p:nvCxnSpPr>
        <p:spPr>
          <a:xfrm>
            <a:off x="539552" y="1052736"/>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5411771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67544" y="1431264"/>
            <a:ext cx="7992888" cy="4752528"/>
          </a:xfrm>
          <a:noFill/>
        </p:spPr>
        <p:txBody>
          <a:bodyPr>
            <a:noAutofit/>
          </a:bodyPr>
          <a:lstStyle/>
          <a:p>
            <a:pPr marL="285750" lvl="1" algn="just">
              <a:lnSpc>
                <a:spcPct val="150000"/>
              </a:lnSpc>
              <a:buFont typeface="Wingdings" panose="05000000000000000000" pitchFamily="2" charset="2"/>
              <a:buChar char="§"/>
            </a:pPr>
            <a:r>
              <a:rPr lang="en-US" sz="1400" dirty="0">
                <a:solidFill>
                  <a:srgbClr val="3B3B3B"/>
                </a:solidFill>
                <a:latin typeface="Tahoma" panose="020B0604030504040204" pitchFamily="34" charset="0"/>
                <a:ea typeface="Tahoma" panose="020B0604030504040204" pitchFamily="34" charset="0"/>
                <a:cs typeface="Tahoma" panose="020B0604030504040204" pitchFamily="34" charset="0"/>
              </a:rPr>
              <a:t>Coherent legal frameworks for:</a:t>
            </a:r>
          </a:p>
          <a:p>
            <a:pPr marL="685800" lvl="2" algn="just">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Incorporating and running a Joint Venture</a:t>
            </a:r>
          </a:p>
          <a:p>
            <a:pPr marL="685800" lvl="2" algn="just">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Based on the doctrine of  separate corporate personality that provides comfort and insulates the joint venture participants from its liabilities </a:t>
            </a:r>
          </a:p>
          <a:p>
            <a:pPr marL="685800" lvl="2" algn="just">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Granting of securities for the purpose of financing its business affairs and easy listing of the same in the international capital markets</a:t>
            </a:r>
          </a:p>
          <a:p>
            <a:pPr marL="685800" lvl="2" algn="just">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Securing the interests of the Joint Venture in accordance to the wishes of the joint venture participants </a:t>
            </a:r>
          </a:p>
          <a:p>
            <a:pPr marL="685800" lvl="2" algn="just">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Restructuring, re-organizing, winding up and  dissolving the joint vehicle is straight forward and in line with EU regulations</a:t>
            </a:r>
          </a:p>
          <a:p>
            <a:pPr marL="342900" lvl="1" indent="-342900" algn="just">
              <a:buFontTx/>
              <a:buChar char="-"/>
            </a:pPr>
            <a:endParaRPr lang="en-US" sz="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
            </a:pPr>
            <a:r>
              <a:rPr lang="en-US" sz="1400" dirty="0">
                <a:solidFill>
                  <a:srgbClr val="3B3B3B"/>
                </a:solidFill>
                <a:latin typeface="Tahoma" panose="020B0604030504040204" pitchFamily="34" charset="0"/>
                <a:ea typeface="Tahoma" panose="020B0604030504040204" pitchFamily="34" charset="0"/>
                <a:cs typeface="Tahoma" panose="020B0604030504040204" pitchFamily="34" charset="0"/>
              </a:rPr>
              <a:t>Practical considerations: </a:t>
            </a:r>
          </a:p>
          <a:p>
            <a:pPr marL="685800" lvl="2" algn="just">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Ability of the joint venture participants to limit their exposure up to the amount of their participation</a:t>
            </a:r>
          </a:p>
          <a:p>
            <a:pPr marL="685800" lvl="2" algn="just">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Easy financing for financing and capitalization (Banks trust more companies rather than partnerships and mere contractual arrangements)</a:t>
            </a:r>
          </a:p>
          <a:p>
            <a:pPr marL="685800" lvl="2" algn="just">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Tax and accounting benefits </a:t>
            </a:r>
          </a:p>
          <a:p>
            <a:pPr marL="685800" lvl="2" algn="just">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Easy incorporation of the underlying wishes of the joint venture participants into the constitutional documents of the company</a:t>
            </a:r>
          </a:p>
          <a:p>
            <a:pPr marL="457200" lvl="2" indent="0" algn="just">
              <a:buNone/>
            </a:pPr>
            <a:endPar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0" lvl="1" indent="0">
              <a:buNone/>
            </a:pPr>
            <a:endParaRPr lang="en-US"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285750" lvl="1" algn="just">
              <a:lnSpc>
                <a:spcPct val="150000"/>
              </a:lnSpc>
              <a:buFont typeface="Wingdings" panose="05000000000000000000" pitchFamily="2" charset="2"/>
              <a:buChar char="§"/>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buFont typeface="Wingdings" panose="05000000000000000000" pitchFamily="2" charset="2"/>
              <a:buChar char="v"/>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20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dirty="0">
              <a:solidFill>
                <a:srgbClr val="3B3B3B"/>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sp>
        <p:nvSpPr>
          <p:cNvPr id="7" name="Rectangle 6"/>
          <p:cNvSpPr/>
          <p:nvPr/>
        </p:nvSpPr>
        <p:spPr>
          <a:xfrm>
            <a:off x="460194" y="545586"/>
            <a:ext cx="5652960" cy="400110"/>
          </a:xfrm>
          <a:prstGeom prst="rect">
            <a:avLst/>
          </a:prstGeom>
        </p:spPr>
        <p:txBody>
          <a:bodyPr wrap="square">
            <a:spAutoFit/>
          </a:bodyPr>
          <a:lstStyle/>
          <a:p>
            <a:r>
              <a:rPr lang="en-GB" sz="2000" b="1" dirty="0">
                <a:solidFill>
                  <a:srgbClr val="3B3B3B"/>
                </a:solidFill>
                <a:latin typeface="Tahoma" panose="020B0604030504040204" pitchFamily="34" charset="0"/>
                <a:ea typeface="Tahoma" panose="020B0604030504040204" pitchFamily="34" charset="0"/>
                <a:cs typeface="Tahoma" panose="020B0604030504040204" pitchFamily="34" charset="0"/>
              </a:rPr>
              <a:t>Why a Cypriot Limited Liability Company?</a:t>
            </a:r>
            <a:endParaRPr lang="en-US" sz="2000" dirty="0">
              <a:solidFill>
                <a:srgbClr val="3B3B3B"/>
              </a:solidFill>
            </a:endParaRPr>
          </a:p>
        </p:txBody>
      </p:sp>
      <p:cxnSp>
        <p:nvCxnSpPr>
          <p:cNvPr id="8" name="Straight Connector 7">
            <a:extLst>
              <a:ext uri="{FF2B5EF4-FFF2-40B4-BE49-F238E27FC236}">
                <a16:creationId xmlns:a16="http://schemas.microsoft.com/office/drawing/2014/main" id="{0022962A-3452-4B88-86E1-FDD0B53F6EAD}"/>
              </a:ext>
            </a:extLst>
          </p:cNvPr>
          <p:cNvCxnSpPr/>
          <p:nvPr/>
        </p:nvCxnSpPr>
        <p:spPr>
          <a:xfrm>
            <a:off x="539552" y="1052736"/>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pic>
        <p:nvPicPr>
          <p:cNvPr id="2050" name="Picture 2" descr="Joint Venture Law | Brisbane Technology, IT, and IP Lawyers">
            <a:extLst>
              <a:ext uri="{FF2B5EF4-FFF2-40B4-BE49-F238E27FC236}">
                <a16:creationId xmlns:a16="http://schemas.microsoft.com/office/drawing/2014/main" id="{F9EAF218-27D1-4463-84D5-313AA95082A6}"/>
              </a:ext>
            </a:extLst>
          </p:cNvPr>
          <p:cNvPicPr>
            <a:picLocks noChangeAspect="1" noChangeArrowheads="1"/>
          </p:cNvPicPr>
          <p:nvPr/>
        </p:nvPicPr>
        <p:blipFill>
          <a:blip r:embed="rId3" cstate="print">
            <a:duotone>
              <a:srgbClr val="F79646">
                <a:shade val="45000"/>
                <a:satMod val="135000"/>
              </a:srgbClr>
              <a:prstClr val="white"/>
            </a:duotone>
            <a:extLst>
              <a:ext uri="{BEBA8EAE-BF5A-486C-A8C5-ECC9F3942E4B}">
                <a14:imgProps xmlns:a14="http://schemas.microsoft.com/office/drawing/2010/main">
                  <a14:imgLayer r:embed="rId4">
                    <a14:imgEffect>
                      <a14:backgroundRemoval t="9356" b="89813" l="1758" r="98535">
                        <a14:foregroundMark x1="12500" y1="39709" x2="12500" y2="39709"/>
                        <a14:foregroundMark x1="7715" y1="46570" x2="7715" y2="46570"/>
                        <a14:foregroundMark x1="7227" y1="57796" x2="7227" y2="57796"/>
                        <a14:foregroundMark x1="7715" y1="71310" x2="7715" y2="71310"/>
                        <a14:foregroundMark x1="19336" y1="58836" x2="19336" y2="58836"/>
                        <a14:foregroundMark x1="28809" y1="47609" x2="28809" y2="47609"/>
                        <a14:foregroundMark x1="35156" y1="23909" x2="35156" y2="23909"/>
                        <a14:foregroundMark x1="6152" y1="19543" x2="6152" y2="19543"/>
                        <a14:foregroundMark x1="6152" y1="19543" x2="1855" y2="23909"/>
                        <a14:foregroundMark x1="2930" y1="31809" x2="4492" y2="36383"/>
                        <a14:foregroundMark x1="4492" y1="37422" x2="6152" y2="44283"/>
                        <a14:foregroundMark x1="27246" y1="48649" x2="27246" y2="48649"/>
                        <a14:foregroundMark x1="27246" y1="48649" x2="27246" y2="48649"/>
                        <a14:foregroundMark x1="27246" y1="48649" x2="27246" y2="48649"/>
                        <a14:foregroundMark x1="27246" y1="48649" x2="27246" y2="48649"/>
                        <a14:foregroundMark x1="14551" y1="38669" x2="14551" y2="38669"/>
                        <a14:foregroundMark x1="14551" y1="37422" x2="14063" y2="28482"/>
                        <a14:foregroundMark x1="14063" y1="23909" x2="14063" y2="23909"/>
                        <a14:foregroundMark x1="13477" y1="19543" x2="13477" y2="19543"/>
                        <a14:foregroundMark x1="30469" y1="20582" x2="30469" y2="20582"/>
                        <a14:foregroundMark x1="30469" y1="20582" x2="30469" y2="20582"/>
                        <a14:foregroundMark x1="30469" y1="33056" x2="27246" y2="37422"/>
                        <a14:foregroundMark x1="23535" y1="41996" x2="23047" y2="45322"/>
                        <a14:foregroundMark x1="26172" y1="25156" x2="26172" y2="25156"/>
                        <a14:foregroundMark x1="26172" y1="21830" x2="26172" y2="21830"/>
                        <a14:foregroundMark x1="25098" y1="20582" x2="25098" y2="20582"/>
                        <a14:foregroundMark x1="32031" y1="65696" x2="32031" y2="65696"/>
                        <a14:foregroundMark x1="51563" y1="56549" x2="51563" y2="56549"/>
                        <a14:foregroundMark x1="44727" y1="9356" x2="44727" y2="9356"/>
                        <a14:foregroundMark x1="74805" y1="36383" x2="74805" y2="36383"/>
                        <a14:foregroundMark x1="70605" y1="27443" x2="70605" y2="27443"/>
                        <a14:foregroundMark x1="65332" y1="19543" x2="82129" y2="32848"/>
                        <a14:foregroundMark x1="82129" y1="32848" x2="98535" y2="29522"/>
                        <a14:foregroundMark x1="98535" y1="29522" x2="98535" y2="29522"/>
                        <a14:foregroundMark x1="68945" y1="47609" x2="68945" y2="47609"/>
                        <a14:foregroundMark x1="65332" y1="48649" x2="65332" y2="48649"/>
                        <a14:foregroundMark x1="42090" y1="69023" x2="42090" y2="69023"/>
                        <a14:foregroundMark x1="40430" y1="72349" x2="40430" y2="72349"/>
                        <a14:foregroundMark x1="45703" y1="69023" x2="45703" y2="69023"/>
                        <a14:foregroundMark x1="45703" y1="69023" x2="45703" y2="69023"/>
                      </a14:backgroundRemoval>
                    </a14:imgEffect>
                  </a14:imgLayer>
                </a14:imgProps>
              </a:ext>
              <a:ext uri="{28A0092B-C50C-407E-A947-70E740481C1C}">
                <a14:useLocalDpi xmlns:a14="http://schemas.microsoft.com/office/drawing/2010/main" val="0"/>
              </a:ext>
            </a:extLst>
          </a:blip>
          <a:srcRect/>
          <a:stretch>
            <a:fillRect/>
          </a:stretch>
        </p:blipFill>
        <p:spPr bwMode="auto">
          <a:xfrm>
            <a:off x="0" y="5368448"/>
            <a:ext cx="3131840" cy="1369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396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67544" y="1431264"/>
            <a:ext cx="7560840" cy="5022072"/>
          </a:xfrm>
          <a:noFill/>
        </p:spPr>
        <p:txBody>
          <a:bodyPr>
            <a:noAutofit/>
          </a:bodyPr>
          <a:lstStyle/>
          <a:p>
            <a:pPr marL="342900" lvl="1" indent="-342900" algn="just">
              <a:buFont typeface="Wingdings" panose="05000000000000000000" pitchFamily="2" charset="2"/>
              <a:buChar char="§"/>
            </a:pPr>
            <a:r>
              <a:rPr lang="en-US" sz="1400" dirty="0">
                <a:solidFill>
                  <a:srgbClr val="3B3B3B"/>
                </a:solidFill>
                <a:latin typeface="Tahoma" panose="020B0604030504040204" pitchFamily="34" charset="0"/>
                <a:ea typeface="Tahoma" panose="020B0604030504040204" pitchFamily="34" charset="0"/>
                <a:cs typeface="Tahoma" panose="020B0604030504040204" pitchFamily="34" charset="0"/>
              </a:rPr>
              <a:t>“Tailor made” shareholders agreement designed for the specific needs of the joint ventures. The legal framework applicable in Cyprus allows great flexibility for the joint ventures to construct their own unique corporate governance and include within their shareholder agreement unique provisions regulating:</a:t>
            </a:r>
          </a:p>
          <a:p>
            <a:pPr marL="0" lvl="1" indent="0" algn="just">
              <a:buNone/>
            </a:pPr>
            <a:endParaRPr lang="en-US"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Relationship of the joint ventures and the income distribution</a:t>
            </a:r>
          </a:p>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Transferability controls on the shares of the Joint Venture</a:t>
            </a:r>
          </a:p>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Operation, management, control and structuring of the board of directors</a:t>
            </a:r>
          </a:p>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Acceptable Financing and Capitalization Schemes </a:t>
            </a:r>
          </a:p>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Intellectual Property Rights</a:t>
            </a:r>
          </a:p>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Employees Share Participation Schemes </a:t>
            </a:r>
          </a:p>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Transformation of the private Joint Venture into a public Joint Venture and listing</a:t>
            </a:r>
          </a:p>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Innovative mechanisms for deadlock resolutions: </a:t>
            </a:r>
          </a:p>
          <a:p>
            <a:pPr marL="1200150" lvl="3" indent="-342900" algn="just">
              <a:lnSpc>
                <a:spcPct val="150000"/>
              </a:lnSpc>
              <a:buFont typeface="Wingdings" panose="05000000000000000000" pitchFamily="2" charset="2"/>
              <a:buChar char="§"/>
            </a:pPr>
            <a:r>
              <a:rPr lang="en-US" sz="1100" dirty="0">
                <a:solidFill>
                  <a:srgbClr val="3B3B3B"/>
                </a:solidFill>
                <a:latin typeface="Tahoma" panose="020B0604030504040204" pitchFamily="34" charset="0"/>
                <a:ea typeface="Tahoma" panose="020B0604030504040204" pitchFamily="34" charset="0"/>
                <a:cs typeface="Tahoma" panose="020B0604030504040204" pitchFamily="34" charset="0"/>
              </a:rPr>
              <a:t>Put and call options</a:t>
            </a:r>
          </a:p>
          <a:p>
            <a:pPr marL="1200150" lvl="3" indent="-342900" algn="just">
              <a:lnSpc>
                <a:spcPct val="150000"/>
              </a:lnSpc>
              <a:buFont typeface="Wingdings" panose="05000000000000000000" pitchFamily="2" charset="2"/>
              <a:buChar char="§"/>
            </a:pPr>
            <a:r>
              <a:rPr lang="en-US" sz="1100" dirty="0">
                <a:solidFill>
                  <a:srgbClr val="3B3B3B"/>
                </a:solidFill>
                <a:latin typeface="Tahoma" panose="020B0604030504040204" pitchFamily="34" charset="0"/>
                <a:ea typeface="Tahoma" panose="020B0604030504040204" pitchFamily="34" charset="0"/>
                <a:cs typeface="Tahoma" panose="020B0604030504040204" pitchFamily="34" charset="0"/>
              </a:rPr>
              <a:t>Russian Roulette (or shot-gun) provisions</a:t>
            </a:r>
          </a:p>
          <a:p>
            <a:pPr marL="1200150" lvl="3" indent="-342900" algn="just">
              <a:lnSpc>
                <a:spcPct val="150000"/>
              </a:lnSpc>
              <a:buFont typeface="Wingdings" panose="05000000000000000000" pitchFamily="2" charset="2"/>
              <a:buChar char="§"/>
            </a:pPr>
            <a:r>
              <a:rPr lang="en-US" sz="1100" dirty="0">
                <a:solidFill>
                  <a:srgbClr val="3B3B3B"/>
                </a:solidFill>
                <a:latin typeface="Tahoma" panose="020B0604030504040204" pitchFamily="34" charset="0"/>
                <a:ea typeface="Tahoma" panose="020B0604030504040204" pitchFamily="34" charset="0"/>
                <a:cs typeface="Tahoma" panose="020B0604030504040204" pitchFamily="34" charset="0"/>
              </a:rPr>
              <a:t>Texas shout out provisions</a:t>
            </a:r>
            <a:endPar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Commonly agreed termination provisions of the Joint Venture</a:t>
            </a:r>
            <a:endParaRPr lang="en-GB" sz="12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buFont typeface="Wingdings" panose="05000000000000000000" pitchFamily="2" charset="2"/>
              <a:buChar char="§"/>
            </a:pPr>
            <a:endPar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457200" lvl="2" indent="0" algn="just">
              <a:buNone/>
            </a:pPr>
            <a:endPar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0" lvl="1" indent="0">
              <a:buNone/>
            </a:pPr>
            <a:endParaRPr lang="en-US"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285750" lvl="1" algn="just">
              <a:lnSpc>
                <a:spcPct val="150000"/>
              </a:lnSpc>
              <a:buFont typeface="Wingdings" panose="05000000000000000000" pitchFamily="2" charset="2"/>
              <a:buChar char="§"/>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buFont typeface="Wingdings" panose="05000000000000000000" pitchFamily="2" charset="2"/>
              <a:buChar char="v"/>
            </a:pPr>
            <a:endParaRPr lang="en-GB"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20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dirty="0">
              <a:solidFill>
                <a:srgbClr val="3B3B3B"/>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sp>
        <p:nvSpPr>
          <p:cNvPr id="7" name="Rectangle 6"/>
          <p:cNvSpPr/>
          <p:nvPr/>
        </p:nvSpPr>
        <p:spPr>
          <a:xfrm>
            <a:off x="467544" y="583868"/>
            <a:ext cx="5652960" cy="400110"/>
          </a:xfrm>
          <a:prstGeom prst="rect">
            <a:avLst/>
          </a:prstGeom>
        </p:spPr>
        <p:txBody>
          <a:bodyPr wrap="square">
            <a:spAutoFit/>
          </a:bodyPr>
          <a:lstStyle/>
          <a:p>
            <a:r>
              <a:rPr lang="en-GB" sz="2000" b="1" dirty="0">
                <a:solidFill>
                  <a:srgbClr val="3B3B3B"/>
                </a:solidFill>
                <a:latin typeface="Tahoma" panose="020B0604030504040204" pitchFamily="34" charset="0"/>
                <a:ea typeface="Tahoma" panose="020B0604030504040204" pitchFamily="34" charset="0"/>
                <a:cs typeface="Tahoma" panose="020B0604030504040204" pitchFamily="34" charset="0"/>
              </a:rPr>
              <a:t>A unique corporate governance</a:t>
            </a:r>
            <a:endParaRPr lang="en-US" sz="2000" dirty="0">
              <a:solidFill>
                <a:srgbClr val="3B3B3B"/>
              </a:solidFill>
            </a:endParaRPr>
          </a:p>
        </p:txBody>
      </p:sp>
      <p:cxnSp>
        <p:nvCxnSpPr>
          <p:cNvPr id="8" name="Straight Connector 7">
            <a:extLst>
              <a:ext uri="{FF2B5EF4-FFF2-40B4-BE49-F238E27FC236}">
                <a16:creationId xmlns:a16="http://schemas.microsoft.com/office/drawing/2014/main" id="{0022962A-3452-4B88-86E1-FDD0B53F6EAD}"/>
              </a:ext>
            </a:extLst>
          </p:cNvPr>
          <p:cNvCxnSpPr/>
          <p:nvPr/>
        </p:nvCxnSpPr>
        <p:spPr>
          <a:xfrm>
            <a:off x="539552" y="1052736"/>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pic>
        <p:nvPicPr>
          <p:cNvPr id="9" name="Picture 2" descr="Now Custom Made Suits and Other Men's Custom Tailored Garments Can Be  Bought With Confidence Online. | Wedding suits men, Custom made suits,  Tuxedo for men">
            <a:extLst>
              <a:ext uri="{FF2B5EF4-FFF2-40B4-BE49-F238E27FC236}">
                <a16:creationId xmlns:a16="http://schemas.microsoft.com/office/drawing/2014/main" id="{BABA2CB6-D3E7-44E5-9EA4-3916652E40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804248" y="2799931"/>
            <a:ext cx="2230110" cy="3797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822374"/>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34262" y="1242000"/>
            <a:ext cx="7992888" cy="5094080"/>
          </a:xfrm>
          <a:noFill/>
        </p:spPr>
        <p:txBody>
          <a:bodyPr>
            <a:noAutofit/>
          </a:bodyPr>
          <a:lstStyle/>
          <a:p>
            <a:pPr marL="285750" lvl="1" algn="just">
              <a:buFont typeface="Wingdings" panose="05000000000000000000" pitchFamily="2" charset="2"/>
              <a:buChar cha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Minority protection devices include the following: </a:t>
            </a:r>
          </a:p>
          <a:p>
            <a:pPr marL="0" lvl="1" indent="0" algn="just">
              <a:buNone/>
            </a:pPr>
            <a:endParaRPr lang="en-US" sz="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algn="just">
              <a:lnSpc>
                <a:spcPct val="150000"/>
              </a:lnSpc>
              <a:buFont typeface="Wingdings" panose="05000000000000000000" pitchFamily="2" charset="2"/>
              <a:buChar char="§"/>
            </a:pPr>
            <a:r>
              <a:rPr lang="en-US" sz="1200" dirty="0">
                <a:solidFill>
                  <a:schemeClr val="bg1"/>
                </a:solidFill>
                <a:latin typeface="Tahoma" panose="020B0604030504040204" pitchFamily="34" charset="0"/>
                <a:ea typeface="Tahoma" panose="020B0604030504040204" pitchFamily="34" charset="0"/>
                <a:cs typeface="Tahoma" panose="020B0604030504040204" pitchFamily="34" charset="0"/>
              </a:rPr>
              <a:t>Reserved matters requiring the unanimous approval by all shareholders </a:t>
            </a:r>
          </a:p>
          <a:p>
            <a:pPr marL="685800" lvl="2" algn="just">
              <a:lnSpc>
                <a:spcPct val="150000"/>
              </a:lnSpc>
              <a:buFont typeface="Wingdings" panose="05000000000000000000" pitchFamily="2" charset="2"/>
              <a:buChar char="§"/>
            </a:pPr>
            <a:r>
              <a:rPr lang="en-US" sz="1200" dirty="0">
                <a:solidFill>
                  <a:schemeClr val="bg1"/>
                </a:solidFill>
                <a:latin typeface="Tahoma" panose="020B0604030504040204" pitchFamily="34" charset="0"/>
                <a:ea typeface="Tahoma" panose="020B0604030504040204" pitchFamily="34" charset="0"/>
                <a:cs typeface="Tahoma" panose="020B0604030504040204" pitchFamily="34" charset="0"/>
              </a:rPr>
              <a:t>Weighted voting rights for certain shareholder matters </a:t>
            </a:r>
          </a:p>
          <a:p>
            <a:pPr marL="685800" lvl="2" algn="just">
              <a:lnSpc>
                <a:spcPct val="150000"/>
              </a:lnSpc>
              <a:buFont typeface="Wingdings" panose="05000000000000000000" pitchFamily="2" charset="2"/>
              <a:buChar char="§"/>
            </a:pPr>
            <a:r>
              <a:rPr lang="en-US" sz="1200" dirty="0">
                <a:solidFill>
                  <a:schemeClr val="bg1"/>
                </a:solidFill>
                <a:latin typeface="Tahoma" panose="020B0604030504040204" pitchFamily="34" charset="0"/>
                <a:ea typeface="Tahoma" panose="020B0604030504040204" pitchFamily="34" charset="0"/>
                <a:cs typeface="Tahoma" panose="020B0604030504040204" pitchFamily="34" charset="0"/>
              </a:rPr>
              <a:t>Creation of golden shares on certain shareholders matters</a:t>
            </a:r>
          </a:p>
          <a:p>
            <a:pPr marL="685800" lvl="2" algn="just">
              <a:lnSpc>
                <a:spcPct val="150000"/>
              </a:lnSpc>
              <a:buFont typeface="Wingdings" panose="05000000000000000000" pitchFamily="2" charset="2"/>
              <a:buChar char="§"/>
            </a:pPr>
            <a:r>
              <a:rPr lang="en-US" sz="1200" dirty="0">
                <a:solidFill>
                  <a:schemeClr val="bg1"/>
                </a:solidFill>
                <a:latin typeface="Tahoma" panose="020B0604030504040204" pitchFamily="34" charset="0"/>
                <a:ea typeface="Tahoma" panose="020B0604030504040204" pitchFamily="34" charset="0"/>
                <a:cs typeface="Tahoma" panose="020B0604030504040204" pitchFamily="34" charset="0"/>
              </a:rPr>
              <a:t>Customized clauses regarding the transferability of shares (e.g. pre-emption rights, tag along, drag along rights)</a:t>
            </a:r>
          </a:p>
          <a:p>
            <a:pPr marL="685800" lvl="2" algn="just">
              <a:lnSpc>
                <a:spcPct val="150000"/>
              </a:lnSpc>
              <a:buFont typeface="Wingdings" panose="05000000000000000000" pitchFamily="2" charset="2"/>
              <a:buChar char="§"/>
            </a:pPr>
            <a:r>
              <a:rPr lang="en-US" sz="1200" dirty="0">
                <a:solidFill>
                  <a:schemeClr val="bg1"/>
                </a:solidFill>
                <a:latin typeface="Tahoma" panose="020B0604030504040204" pitchFamily="34" charset="0"/>
                <a:ea typeface="Tahoma" panose="020B0604030504040204" pitchFamily="34" charset="0"/>
                <a:cs typeface="Tahoma" panose="020B0604030504040204" pitchFamily="34" charset="0"/>
              </a:rPr>
              <a:t>Court protection - Foss v Harbottle principles and an array of injunctive relief measures can be employed to support such proceedings    </a:t>
            </a:r>
          </a:p>
          <a:p>
            <a:pPr marL="685800" lvl="2" algn="just">
              <a:lnSpc>
                <a:spcPct val="150000"/>
              </a:lnSpc>
              <a:buFont typeface="Wingdings" panose="05000000000000000000" pitchFamily="2" charset="2"/>
              <a:buChar char="§"/>
            </a:pPr>
            <a:r>
              <a:rPr lang="en-US" sz="1200" dirty="0">
                <a:solidFill>
                  <a:schemeClr val="bg1"/>
                </a:solidFill>
                <a:latin typeface="Tahoma" panose="020B0604030504040204" pitchFamily="34" charset="0"/>
                <a:ea typeface="Tahoma" panose="020B0604030504040204" pitchFamily="34" charset="0"/>
                <a:cs typeface="Tahoma" panose="020B0604030504040204" pitchFamily="34" charset="0"/>
              </a:rPr>
              <a:t>Alternative dispute resolution protection and referral of the dispute to Arbitration. </a:t>
            </a:r>
          </a:p>
          <a:p>
            <a:pPr lvl="1" algn="just"/>
            <a:endParaRPr lang="en-US" sz="1800" dirty="0">
              <a:solidFill>
                <a:prstClr val="black"/>
              </a:solidFill>
            </a:endParaRPr>
          </a:p>
          <a:p>
            <a:pPr marL="285750" lvl="1" algn="just">
              <a:buFont typeface="Wingdings" panose="05000000000000000000" pitchFamily="2" charset="2"/>
              <a:buChar cha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Careful drafting of the shareholders agreement should always provide that a deadlock should always be approached in one of the following manners: </a:t>
            </a:r>
          </a:p>
          <a:p>
            <a:pPr marL="0" lvl="1" indent="0" algn="just">
              <a:buNone/>
            </a:pPr>
            <a:endParaRPr lang="en-US" sz="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800100" lvl="2" indent="-342900" algn="just">
              <a:lnSpc>
                <a:spcPct val="150000"/>
              </a:lnSpc>
              <a:buFont typeface="+mj-lt"/>
              <a:buAutoNum type="arabicPeriod"/>
            </a:pPr>
            <a:r>
              <a:rPr lang="en-US" sz="1200" dirty="0">
                <a:solidFill>
                  <a:schemeClr val="bg1"/>
                </a:solidFill>
                <a:latin typeface="Tahoma" panose="020B0604030504040204" pitchFamily="34" charset="0"/>
                <a:ea typeface="Tahoma" panose="020B0604030504040204" pitchFamily="34" charset="0"/>
                <a:cs typeface="Tahoma" panose="020B0604030504040204" pitchFamily="34" charset="0"/>
              </a:rPr>
              <a:t>Alternative Dispute resolution and provide that such decision shall be final on the parties</a:t>
            </a:r>
          </a:p>
          <a:p>
            <a:pPr marL="800100" lvl="2" indent="-342900" algn="just">
              <a:lnSpc>
                <a:spcPct val="150000"/>
              </a:lnSpc>
              <a:buFont typeface="+mj-lt"/>
              <a:buAutoNum type="arabicPeriod"/>
            </a:pPr>
            <a:r>
              <a:rPr lang="en-US" sz="1200" dirty="0">
                <a:solidFill>
                  <a:schemeClr val="bg1"/>
                </a:solidFill>
                <a:latin typeface="Tahoma" panose="020B0604030504040204" pitchFamily="34" charset="0"/>
                <a:ea typeface="Tahoma" panose="020B0604030504040204" pitchFamily="34" charset="0"/>
                <a:cs typeface="Tahoma" panose="020B0604030504040204" pitchFamily="34" charset="0"/>
              </a:rPr>
              <a:t>Mandatory transfer of shares </a:t>
            </a:r>
          </a:p>
          <a:p>
            <a:pPr marL="800100" lvl="2" indent="-342900" algn="just">
              <a:lnSpc>
                <a:spcPct val="150000"/>
              </a:lnSpc>
              <a:buFont typeface="+mj-lt"/>
              <a:buAutoNum type="arabicPeriod"/>
            </a:pPr>
            <a:r>
              <a:rPr lang="en-US" sz="1200" dirty="0">
                <a:solidFill>
                  <a:schemeClr val="bg1"/>
                </a:solidFill>
                <a:latin typeface="Tahoma" panose="020B0604030504040204" pitchFamily="34" charset="0"/>
                <a:ea typeface="Tahoma" panose="020B0604030504040204" pitchFamily="34" charset="0"/>
                <a:cs typeface="Tahoma" panose="020B0604030504040204" pitchFamily="34" charset="0"/>
              </a:rPr>
              <a:t>Court proceedings – winding up/dissolution of the Joint Venture</a:t>
            </a:r>
          </a:p>
          <a:p>
            <a:pPr marL="0" lvl="1" indent="0" algn="just">
              <a:buNone/>
            </a:pPr>
            <a:r>
              <a:rPr lang="en-US" sz="1400" dirty="0">
                <a:solidFill>
                  <a:srgbClr val="C7B283"/>
                </a:solidFill>
                <a:latin typeface="Tahoma" panose="020B0604030504040204" pitchFamily="34" charset="0"/>
                <a:ea typeface="Tahoma" panose="020B0604030504040204" pitchFamily="34" charset="0"/>
                <a:cs typeface="Tahoma" panose="020B0604030504040204" pitchFamily="34" charset="0"/>
              </a:rPr>
              <a:t> </a:t>
            </a:r>
          </a:p>
          <a:p>
            <a:pPr marL="285750" lvl="1" algn="just">
              <a:lnSpc>
                <a:spcPct val="150000"/>
              </a:lnSpc>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685800" lvl="2" indent="-285750" algn="just">
              <a:buFont typeface="Wingdings" panose="05000000000000000000" pitchFamily="2" charset="2"/>
              <a:buChar char="§"/>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742950" lvl="2" indent="-342900" algn="just">
              <a:buFont typeface="Wingdings" panose="05000000000000000000" pitchFamily="2" charset="2"/>
              <a:buChar char="v"/>
            </a:pPr>
            <a:endParaRPr lang="en-GB"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lvl="1" indent="0" algn="just">
              <a:buNone/>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v"/>
            </a:pPr>
            <a:endParaRPr lang="en-GB"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342900" lvl="1" indent="-342900">
              <a:buFont typeface="Wingdings" panose="05000000000000000000" pitchFamily="2" charset="2"/>
              <a:buChar char="v"/>
            </a:pPr>
            <a:endParaRPr lang="en-GB"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457200" lvl="1" indent="0" algn="ctr">
              <a:buNone/>
            </a:pP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sp>
        <p:nvSpPr>
          <p:cNvPr id="7" name="Rectangle 6"/>
          <p:cNvSpPr/>
          <p:nvPr/>
        </p:nvSpPr>
        <p:spPr>
          <a:xfrm>
            <a:off x="459859" y="567168"/>
            <a:ext cx="5472608" cy="400110"/>
          </a:xfrm>
          <a:prstGeom prst="rect">
            <a:avLst/>
          </a:prstGeom>
        </p:spPr>
        <p:txBody>
          <a:bodyPr wrap="square">
            <a:spAutoFit/>
          </a:bodyPr>
          <a:lstStyle/>
          <a:p>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Can minority shareholders be protected?</a:t>
            </a:r>
            <a:endParaRPr lang="en-US" sz="2000" dirty="0">
              <a:solidFill>
                <a:schemeClr val="bg1"/>
              </a:solidFill>
            </a:endParaRPr>
          </a:p>
        </p:txBody>
      </p:sp>
      <p:cxnSp>
        <p:nvCxnSpPr>
          <p:cNvPr id="8" name="Straight Connector 7">
            <a:extLst>
              <a:ext uri="{FF2B5EF4-FFF2-40B4-BE49-F238E27FC236}">
                <a16:creationId xmlns:a16="http://schemas.microsoft.com/office/drawing/2014/main" id="{0022962A-3452-4B88-86E1-FDD0B53F6EAD}"/>
              </a:ext>
            </a:extLst>
          </p:cNvPr>
          <p:cNvCxnSpPr/>
          <p:nvPr/>
        </p:nvCxnSpPr>
        <p:spPr>
          <a:xfrm>
            <a:off x="539552" y="1052736"/>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438929269"/>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5C2289-9F98-411A-972E-769CE2C0B32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701" r="12165" b="4727"/>
          <a:stretch/>
        </p:blipFill>
        <p:spPr>
          <a:xfrm>
            <a:off x="5286191" y="2708925"/>
            <a:ext cx="3851920" cy="3296026"/>
          </a:xfrm>
          <a:prstGeom prst="rect">
            <a:avLst/>
          </a:prstGeom>
        </p:spPr>
      </p:pic>
      <p:cxnSp>
        <p:nvCxnSpPr>
          <p:cNvPr id="5" name="Straight Connector 4"/>
          <p:cNvCxnSpPr/>
          <p:nvPr/>
        </p:nvCxnSpPr>
        <p:spPr>
          <a:xfrm>
            <a:off x="6120504" y="6669360"/>
            <a:ext cx="2988000" cy="0"/>
          </a:xfrm>
          <a:prstGeom prst="line">
            <a:avLst/>
          </a:prstGeom>
          <a:ln w="19050">
            <a:solidFill>
              <a:srgbClr val="B5985A"/>
            </a:solidFill>
          </a:ln>
        </p:spPr>
        <p:style>
          <a:lnRef idx="3">
            <a:schemeClr val="accent6"/>
          </a:lnRef>
          <a:fillRef idx="0">
            <a:schemeClr val="accent6"/>
          </a:fillRef>
          <a:effectRef idx="2">
            <a:schemeClr val="accent6"/>
          </a:effectRef>
          <a:fontRef idx="minor">
            <a:schemeClr val="tx1"/>
          </a:fontRef>
        </p:style>
      </p:cxnSp>
      <p:sp>
        <p:nvSpPr>
          <p:cNvPr id="13" name="Content Placeholder 2"/>
          <p:cNvSpPr>
            <a:spLocks noGrp="1"/>
          </p:cNvSpPr>
          <p:nvPr>
            <p:ph idx="1"/>
          </p:nvPr>
        </p:nvSpPr>
        <p:spPr>
          <a:xfrm>
            <a:off x="467544" y="1431264"/>
            <a:ext cx="8208912" cy="4752528"/>
          </a:xfrm>
          <a:noFill/>
        </p:spPr>
        <p:txBody>
          <a:bodyPr>
            <a:noAutofit/>
          </a:bodyPr>
          <a:lstStyle/>
          <a:p>
            <a:pPr marL="342900" lvl="1" indent="-342900" algn="just">
              <a:buFont typeface="Wingdings" panose="05000000000000000000" pitchFamily="2" charset="2"/>
              <a:buChar char="§"/>
            </a:pPr>
            <a:r>
              <a:rPr lang="en-US" sz="1400" dirty="0">
                <a:solidFill>
                  <a:srgbClr val="3B3B3B"/>
                </a:solidFill>
                <a:latin typeface="Tahoma" panose="020B0604030504040204" pitchFamily="34" charset="0"/>
                <a:ea typeface="Tahoma" panose="020B0604030504040204" pitchFamily="34" charset="0"/>
                <a:cs typeface="Tahoma" panose="020B0604030504040204" pitchFamily="34" charset="0"/>
              </a:rPr>
              <a:t>Cyprus can be rightfully considered as leading jurisdiction for the establishment of Joint Ventures. </a:t>
            </a:r>
          </a:p>
          <a:p>
            <a:pPr marL="342900" lvl="1" indent="-342900" algn="just">
              <a:buFont typeface="Wingdings" panose="05000000000000000000" pitchFamily="2" charset="2"/>
              <a:buChar char="§"/>
            </a:pPr>
            <a:endParaRPr lang="en-US" sz="1400" dirty="0">
              <a:solidFill>
                <a:srgbClr val="3B3B3B"/>
              </a:solidFill>
              <a:latin typeface="Tahoma" panose="020B0604030504040204" pitchFamily="34" charset="0"/>
              <a:ea typeface="Tahoma" panose="020B0604030504040204" pitchFamily="34" charset="0"/>
              <a:cs typeface="Tahoma" panose="020B0604030504040204" pitchFamily="34" charset="0"/>
            </a:endParaRPr>
          </a:p>
          <a:p>
            <a:pPr marL="342900" lvl="1" indent="-342900" algn="just">
              <a:buFont typeface="Wingdings" panose="05000000000000000000" pitchFamily="2" charset="2"/>
              <a:buChar char="§"/>
            </a:pPr>
            <a:r>
              <a:rPr lang="en-US" sz="1400" dirty="0">
                <a:solidFill>
                  <a:srgbClr val="3B3B3B"/>
                </a:solidFill>
                <a:latin typeface="Tahoma" panose="020B0604030504040204" pitchFamily="34" charset="0"/>
                <a:ea typeface="Tahoma" panose="020B0604030504040204" pitchFamily="34" charset="0"/>
                <a:cs typeface="Tahoma" panose="020B0604030504040204" pitchFamily="34" charset="0"/>
              </a:rPr>
              <a:t>Joint Ventures established in Cyprus enjoy a completive advantage and can easily thrive due to: </a:t>
            </a:r>
          </a:p>
          <a:p>
            <a:pPr marL="457200" lvl="1" indent="0" algn="just">
              <a:buNone/>
            </a:pPr>
            <a:endParaRPr lang="en-GB" dirty="0">
              <a:solidFill>
                <a:srgbClr val="3B3B3B"/>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251520" y="6525344"/>
            <a:ext cx="3240360" cy="261610"/>
          </a:xfrm>
          <a:prstGeom prst="rect">
            <a:avLst/>
          </a:prstGeom>
          <a:noFill/>
        </p:spPr>
        <p:txBody>
          <a:bodyPr wrap="square" rtlCol="0">
            <a:spAutoFit/>
          </a:bodyPr>
          <a:lstStyle/>
          <a:p>
            <a:r>
              <a:rPr lang="en-GB" sz="1100" dirty="0">
                <a:solidFill>
                  <a:srgbClr val="B5985A"/>
                </a:solidFill>
              </a:rPr>
              <a:t>PATRIKIOS PAVLOU &amp; ASSOCIATES LLC</a:t>
            </a:r>
            <a:endParaRPr lang="en-US" sz="1100" dirty="0">
              <a:solidFill>
                <a:srgbClr val="B5985A"/>
              </a:solidFill>
            </a:endParaRPr>
          </a:p>
        </p:txBody>
      </p:sp>
      <p:sp>
        <p:nvSpPr>
          <p:cNvPr id="7" name="Rectangle 6"/>
          <p:cNvSpPr/>
          <p:nvPr/>
        </p:nvSpPr>
        <p:spPr>
          <a:xfrm>
            <a:off x="467544" y="541992"/>
            <a:ext cx="7776864" cy="400110"/>
          </a:xfrm>
          <a:prstGeom prst="rect">
            <a:avLst/>
          </a:prstGeom>
        </p:spPr>
        <p:txBody>
          <a:bodyPr wrap="square">
            <a:spAutoFit/>
          </a:bodyPr>
          <a:lstStyle/>
          <a:p>
            <a:r>
              <a:rPr lang="en-GB" sz="2000" b="1" dirty="0">
                <a:solidFill>
                  <a:srgbClr val="3B3B3B"/>
                </a:solidFill>
                <a:latin typeface="Tahoma" panose="020B0604030504040204" pitchFamily="34" charset="0"/>
                <a:ea typeface="Tahoma" panose="020B0604030504040204" pitchFamily="34" charset="0"/>
                <a:cs typeface="Tahoma" panose="020B0604030504040204" pitchFamily="34" charset="0"/>
              </a:rPr>
              <a:t>Cyprus provides the ultimate ecosystem for Joint Ventures</a:t>
            </a:r>
            <a:endParaRPr lang="en-US" sz="2000" dirty="0">
              <a:solidFill>
                <a:srgbClr val="3B3B3B"/>
              </a:solidFill>
            </a:endParaRPr>
          </a:p>
        </p:txBody>
      </p:sp>
      <p:cxnSp>
        <p:nvCxnSpPr>
          <p:cNvPr id="8" name="Straight Connector 7">
            <a:extLst>
              <a:ext uri="{FF2B5EF4-FFF2-40B4-BE49-F238E27FC236}">
                <a16:creationId xmlns:a16="http://schemas.microsoft.com/office/drawing/2014/main" id="{0022962A-3452-4B88-86E1-FDD0B53F6EAD}"/>
              </a:ext>
            </a:extLst>
          </p:cNvPr>
          <p:cNvCxnSpPr/>
          <p:nvPr/>
        </p:nvCxnSpPr>
        <p:spPr>
          <a:xfrm>
            <a:off x="539552" y="1052736"/>
            <a:ext cx="648000" cy="0"/>
          </a:xfrm>
          <a:prstGeom prst="line">
            <a:avLst/>
          </a:prstGeom>
          <a:ln w="76200">
            <a:solidFill>
              <a:srgbClr val="B5985A"/>
            </a:solidFill>
          </a:ln>
          <a:effectLst/>
        </p:spPr>
        <p:style>
          <a:lnRef idx="3">
            <a:schemeClr val="dk1"/>
          </a:lnRef>
          <a:fillRef idx="0">
            <a:schemeClr val="dk1"/>
          </a:fillRef>
          <a:effectRef idx="2">
            <a:schemeClr val="dk1"/>
          </a:effectRef>
          <a:fontRef idx="minor">
            <a:schemeClr val="tx1"/>
          </a:fontRef>
        </p:style>
      </p:cxnSp>
      <p:sp>
        <p:nvSpPr>
          <p:cNvPr id="4" name="Rectangle 3">
            <a:extLst>
              <a:ext uri="{FF2B5EF4-FFF2-40B4-BE49-F238E27FC236}">
                <a16:creationId xmlns:a16="http://schemas.microsoft.com/office/drawing/2014/main" id="{23CDC193-4FF9-4B56-8998-9E68569A052D}"/>
              </a:ext>
            </a:extLst>
          </p:cNvPr>
          <p:cNvSpPr/>
          <p:nvPr/>
        </p:nvSpPr>
        <p:spPr>
          <a:xfrm>
            <a:off x="543372" y="5050844"/>
            <a:ext cx="4464496" cy="954107"/>
          </a:xfrm>
          <a:prstGeom prst="rect">
            <a:avLst/>
          </a:prstGeom>
        </p:spPr>
        <p:txBody>
          <a:bodyPr wrap="square">
            <a:spAutoFit/>
          </a:bodyPr>
          <a:lstStyle/>
          <a:p>
            <a:pPr algn="just"/>
            <a:r>
              <a:rPr lang="en-US" sz="1400" dirty="0">
                <a:solidFill>
                  <a:srgbClr val="B5985A"/>
                </a:solidFill>
                <a:latin typeface="Tahoma" panose="020B0604030504040204" pitchFamily="34" charset="0"/>
                <a:ea typeface="Tahoma" panose="020B0604030504040204" pitchFamily="34" charset="0"/>
                <a:cs typeface="Tahoma" panose="020B0604030504040204" pitchFamily="34" charset="0"/>
              </a:rPr>
              <a:t>Cyprus is in a steady, dynamic and holistic transformation into a well-respected business center as it constantly evolves and adds further torque to its appeal as prospective destination for entrepreneurs.</a:t>
            </a:r>
            <a:endParaRPr lang="en-GB" sz="1400" dirty="0">
              <a:solidFill>
                <a:srgbClr val="B5985A"/>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9">
            <a:extLst>
              <a:ext uri="{FF2B5EF4-FFF2-40B4-BE49-F238E27FC236}">
                <a16:creationId xmlns:a16="http://schemas.microsoft.com/office/drawing/2014/main" id="{B026DBA9-60F6-4C9E-A658-472AA44E7EA9}"/>
              </a:ext>
            </a:extLst>
          </p:cNvPr>
          <p:cNvSpPr/>
          <p:nvPr/>
        </p:nvSpPr>
        <p:spPr>
          <a:xfrm>
            <a:off x="462200" y="2444013"/>
            <a:ext cx="4536504" cy="2270686"/>
          </a:xfrm>
          <a:prstGeom prst="rect">
            <a:avLst/>
          </a:prstGeom>
        </p:spPr>
        <p:txBody>
          <a:bodyPr wrap="square">
            <a:spAutoFit/>
          </a:bodyPr>
          <a:lstStyle/>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Excellent and flexible legal and regulatory framework</a:t>
            </a:r>
          </a:p>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Experienced, well trained professionals for every aspect of the Joint Venture</a:t>
            </a:r>
          </a:p>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Easy access to EU and international markets</a:t>
            </a:r>
          </a:p>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Low maintenance and professional fees </a:t>
            </a:r>
          </a:p>
          <a:p>
            <a:pPr marL="742950" lvl="2" indent="-342900" algn="just">
              <a:lnSpc>
                <a:spcPct val="150000"/>
              </a:lnSpc>
              <a:buFont typeface="Wingdings" panose="05000000000000000000" pitchFamily="2" charset="2"/>
              <a:buChar char="§"/>
            </a:pPr>
            <a:r>
              <a:rPr lang="en-US" sz="1200" dirty="0">
                <a:solidFill>
                  <a:srgbClr val="3B3B3B"/>
                </a:solidFill>
                <a:latin typeface="Tahoma" panose="020B0604030504040204" pitchFamily="34" charset="0"/>
                <a:ea typeface="Tahoma" panose="020B0604030504040204" pitchFamily="34" charset="0"/>
                <a:cs typeface="Tahoma" panose="020B0604030504040204" pitchFamily="34" charset="0"/>
              </a:rPr>
              <a:t>Efficient tax optimization of the Joint Venture structure for increase of the revenues and the profit margins</a:t>
            </a:r>
          </a:p>
        </p:txBody>
      </p:sp>
    </p:spTree>
    <p:extLst>
      <p:ext uri="{BB962C8B-B14F-4D97-AF65-F5344CB8AC3E}">
        <p14:creationId xmlns:p14="http://schemas.microsoft.com/office/powerpoint/2010/main" val="164628008"/>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B3B3B"/>
        </a:solidFill>
        <a:effectLst/>
      </p:bgPr>
    </p:bg>
    <p:spTree>
      <p:nvGrpSpPr>
        <p:cNvPr id="1" name=""/>
        <p:cNvGrpSpPr/>
        <p:nvPr/>
      </p:nvGrpSpPr>
      <p:grpSpPr>
        <a:xfrm>
          <a:off x="0" y="0"/>
          <a:ext cx="0" cy="0"/>
          <a:chOff x="0" y="0"/>
          <a:chExt cx="0" cy="0"/>
        </a:xfrm>
      </p:grpSpPr>
      <p:sp>
        <p:nvSpPr>
          <p:cNvPr id="10" name="Content Placeholder 2"/>
          <p:cNvSpPr txBox="1">
            <a:spLocks/>
          </p:cNvSpPr>
          <p:nvPr/>
        </p:nvSpPr>
        <p:spPr>
          <a:xfrm>
            <a:off x="755576" y="4632970"/>
            <a:ext cx="5386699" cy="2087438"/>
          </a:xfrm>
          <a:prstGeom prst="rect">
            <a:avLst/>
          </a:prstGeom>
        </p:spPr>
        <p:txBody>
          <a:bodyPr lIns="94742" tIns="47371" rIns="94742" bIns="47371">
            <a:noAutofit/>
          </a:bodyPr>
          <a:lstStyle/>
          <a:p>
            <a:pPr marL="302646" indent="-302646" algn="ctr">
              <a:buClr>
                <a:schemeClr val="accent1"/>
              </a:buClr>
              <a:buSzPct val="70000"/>
              <a:defRPr/>
            </a:pPr>
            <a:endParaRPr lang="en-US" sz="1200" b="1" dirty="0">
              <a:solidFill>
                <a:srgbClr val="87878C"/>
              </a:solidFill>
              <a:latin typeface="Tahoma" panose="020B0604030504040204" pitchFamily="34" charset="0"/>
              <a:ea typeface="Tahoma" panose="020B0604030504040204" pitchFamily="34" charset="0"/>
              <a:cs typeface="Tahoma" panose="020B0604030504040204" pitchFamily="34" charset="0"/>
            </a:endParaRPr>
          </a:p>
          <a:p>
            <a:pPr marL="302646" indent="-302646" algn="ctr">
              <a:buClr>
                <a:schemeClr val="accent1"/>
              </a:buClr>
              <a:buSzPct val="70000"/>
              <a:defRPr/>
            </a:pP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a:off x="559701" y="1052736"/>
            <a:ext cx="4032448" cy="830997"/>
          </a:xfrm>
          <a:prstGeom prst="rect">
            <a:avLst/>
          </a:prstGeom>
          <a:noFill/>
        </p:spPr>
        <p:txBody>
          <a:bodyPr wrap="square" rtlCol="0">
            <a:spAutoFit/>
          </a:bodyPr>
          <a:lstStyle/>
          <a:p>
            <a:r>
              <a:rPr lang="en-GB" sz="4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Thank you!</a:t>
            </a:r>
            <a:endParaRPr lang="en-GB" sz="4800" b="1" dirty="0">
              <a:solidFill>
                <a:schemeClr val="bg1"/>
              </a:solidFill>
              <a:effectLst>
                <a:outerShdw blurRad="38100" dist="38100" dir="2700000" algn="tl">
                  <a:srgbClr val="000000">
                    <a:alpha val="43137"/>
                  </a:srgbClr>
                </a:outerShdw>
              </a:effectLst>
            </a:endParaRPr>
          </a:p>
        </p:txBody>
      </p:sp>
      <p:cxnSp>
        <p:nvCxnSpPr>
          <p:cNvPr id="14" name="Straight Connector 13"/>
          <p:cNvCxnSpPr>
            <a:cxnSpLocks/>
          </p:cNvCxnSpPr>
          <p:nvPr/>
        </p:nvCxnSpPr>
        <p:spPr>
          <a:xfrm>
            <a:off x="664244" y="5877272"/>
            <a:ext cx="504056" cy="0"/>
          </a:xfrm>
          <a:prstGeom prst="line">
            <a:avLst/>
          </a:prstGeom>
          <a:ln w="76200">
            <a:solidFill>
              <a:srgbClr val="B5985A"/>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244" y="3706537"/>
            <a:ext cx="2933705" cy="926433"/>
          </a:xfrm>
          <a:prstGeom prst="rect">
            <a:avLst/>
          </a:prstGeom>
        </p:spPr>
      </p:pic>
      <p:sp>
        <p:nvSpPr>
          <p:cNvPr id="4" name="Rectangle 3"/>
          <p:cNvSpPr/>
          <p:nvPr/>
        </p:nvSpPr>
        <p:spPr>
          <a:xfrm>
            <a:off x="566462" y="5994389"/>
            <a:ext cx="1564852" cy="276999"/>
          </a:xfrm>
          <a:prstGeom prst="rect">
            <a:avLst/>
          </a:prstGeom>
        </p:spPr>
        <p:txBody>
          <a:bodyPr wrap="none">
            <a:spAutoFit/>
          </a:bodyPr>
          <a:lstStyle/>
          <a:p>
            <a:pPr marL="302646" indent="-302646" algn="ctr">
              <a:buClr>
                <a:schemeClr val="accent1"/>
              </a:buClr>
              <a:buSzPct val="70000"/>
              <a:defRPr/>
            </a:pPr>
            <a:r>
              <a:rPr lang="en-US" sz="1200" b="1" dirty="0">
                <a:solidFill>
                  <a:srgbClr val="B5985A"/>
                </a:solidFill>
                <a:latin typeface="Tahoma" panose="020B0604030504040204" pitchFamily="34" charset="0"/>
                <a:ea typeface="Tahoma" panose="020B0604030504040204" pitchFamily="34" charset="0"/>
                <a:cs typeface="Tahoma" panose="020B0604030504040204" pitchFamily="34" charset="0"/>
              </a:rPr>
              <a:t>www.pavlaw.com</a:t>
            </a:r>
            <a:endParaRPr lang="en-US" sz="1400" b="1" dirty="0">
              <a:solidFill>
                <a:srgbClr val="B5985A"/>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609388" y="4922124"/>
            <a:ext cx="4134409" cy="900246"/>
          </a:xfrm>
          <a:prstGeom prst="rect">
            <a:avLst/>
          </a:prstGeom>
          <a:noFill/>
        </p:spPr>
        <p:txBody>
          <a:bodyPr wrap="square" rtlCol="0">
            <a:spAutoFit/>
          </a:bodyPr>
          <a:lstStyle/>
          <a:p>
            <a:r>
              <a:rPr lang="en-GB" sz="1050" dirty="0">
                <a:solidFill>
                  <a:schemeClr val="bg1"/>
                </a:solidFill>
                <a:latin typeface="Tahoma" panose="020B0604030504040204" pitchFamily="34" charset="0"/>
                <a:ea typeface="Tahoma" panose="020B0604030504040204" pitchFamily="34" charset="0"/>
                <a:cs typeface="Tahoma" panose="020B0604030504040204" pitchFamily="34" charset="0"/>
              </a:rPr>
              <a:t>Patrician Chambers</a:t>
            </a:r>
          </a:p>
          <a:p>
            <a:r>
              <a:rPr lang="en-GB" sz="1050" dirty="0">
                <a:solidFill>
                  <a:schemeClr val="bg1"/>
                </a:solidFill>
                <a:latin typeface="Tahoma" panose="020B0604030504040204" pitchFamily="34" charset="0"/>
                <a:ea typeface="Tahoma" panose="020B0604030504040204" pitchFamily="34" charset="0"/>
                <a:cs typeface="Tahoma" panose="020B0604030504040204" pitchFamily="34" charset="0"/>
              </a:rPr>
              <a:t>332 Agiou Andreou str., 3035 Limassol, Cyprus</a:t>
            </a:r>
          </a:p>
          <a:p>
            <a:endParaRPr lang="en-GB" sz="1050"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sz="1050" dirty="0">
                <a:solidFill>
                  <a:schemeClr val="bg1"/>
                </a:solidFill>
                <a:latin typeface="Tahoma" panose="020B0604030504040204" pitchFamily="34" charset="0"/>
                <a:ea typeface="Tahoma" panose="020B0604030504040204" pitchFamily="34" charset="0"/>
                <a:cs typeface="Tahoma" panose="020B0604030504040204" pitchFamily="34" charset="0"/>
              </a:rPr>
              <a:t>T. +357 25871599 | F. +357 25344548 | E. info@pavlaw.com</a:t>
            </a:r>
          </a:p>
          <a:p>
            <a:pPr algn="ctr"/>
            <a:endParaRPr lang="en-GB" sz="105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a:xfrm>
            <a:off x="730694" y="2132856"/>
            <a:ext cx="6865642" cy="0"/>
          </a:xfrm>
          <a:prstGeom prst="line">
            <a:avLst/>
          </a:prstGeom>
          <a:ln w="28575">
            <a:solidFill>
              <a:srgbClr val="B5985A"/>
            </a:solidFill>
          </a:ln>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a:off x="196244" y="2092761"/>
            <a:ext cx="169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857264"/>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763</TotalTime>
  <Words>878</Words>
  <Application>Microsoft Office PowerPoint</Application>
  <PresentationFormat>On-screen Show (4:3)</PresentationFormat>
  <Paragraphs>157</Paragraphs>
  <Slides>8</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Arial</vt:lpstr>
      <vt:lpstr>Calibri</vt:lpstr>
      <vt:lpstr>Tahoma</vt:lpstr>
      <vt:lpstr>Wingdings</vt:lpstr>
      <vt:lpstr>1_Office Theme</vt:lpstr>
      <vt:lpstr>2_Office Theme</vt:lpstr>
      <vt:lpstr>Cyprus Joint Ventures – Strategic Alliance of Venture Capital at its finest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Cyprus Joint Ventures</dc:title>
  <dc:creator>Angelos Onisiforou</dc:creator>
  <cp:lastModifiedBy>Yvonne Solea</cp:lastModifiedBy>
  <cp:revision>82</cp:revision>
  <dcterms:created xsi:type="dcterms:W3CDTF">2020-11-25T10:18:59Z</dcterms:created>
  <dcterms:modified xsi:type="dcterms:W3CDTF">2020-12-07T08:20:55Z</dcterms:modified>
</cp:coreProperties>
</file>