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handoutMasterIdLst>
    <p:handoutMasterId r:id="rId13"/>
  </p:handoutMasterIdLst>
  <p:sldIdLst>
    <p:sldId id="257" r:id="rId2"/>
    <p:sldId id="292" r:id="rId3"/>
    <p:sldId id="300" r:id="rId4"/>
    <p:sldId id="307" r:id="rId5"/>
    <p:sldId id="303" r:id="rId6"/>
    <p:sldId id="305" r:id="rId7"/>
    <p:sldId id="308" r:id="rId8"/>
    <p:sldId id="301" r:id="rId9"/>
    <p:sldId id="302" r:id="rId10"/>
    <p:sldId id="283" r:id="rId11"/>
  </p:sldIdLst>
  <p:sldSz cx="9144000" cy="6858000" type="screen4x3"/>
  <p:notesSz cx="6742113" cy="987266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ylianos Trillides" initials="ST"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B3B"/>
    <a:srgbClr val="B5985A"/>
    <a:srgbClr val="87878C"/>
    <a:srgbClr val="00386B"/>
    <a:srgbClr val="3333CC"/>
    <a:srgbClr val="857B4B"/>
    <a:srgbClr val="AEA4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115" d="100"/>
          <a:sy n="115" d="100"/>
        </p:scale>
        <p:origin x="1530" y="10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21582"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8971" y="3"/>
            <a:ext cx="2921582" cy="493633"/>
          </a:xfrm>
          <a:prstGeom prst="rect">
            <a:avLst/>
          </a:prstGeom>
        </p:spPr>
        <p:txBody>
          <a:bodyPr vert="horz" lIns="91440" tIns="45720" rIns="91440" bIns="45720" rtlCol="0"/>
          <a:lstStyle>
            <a:lvl1pPr algn="r">
              <a:defRPr sz="1200"/>
            </a:lvl1pPr>
          </a:lstStyle>
          <a:p>
            <a:fld id="{6961C8EB-CB2F-4820-84B4-3965EC5588A8}" type="datetimeFigureOut">
              <a:rPr lang="en-GB" smtClean="0"/>
              <a:t>09/12/2020</a:t>
            </a:fld>
            <a:endParaRPr lang="en-GB"/>
          </a:p>
        </p:txBody>
      </p:sp>
      <p:sp>
        <p:nvSpPr>
          <p:cNvPr id="4" name="Footer Placeholder 3"/>
          <p:cNvSpPr>
            <a:spLocks noGrp="1"/>
          </p:cNvSpPr>
          <p:nvPr>
            <p:ph type="ftr" sz="quarter" idx="2"/>
          </p:nvPr>
        </p:nvSpPr>
        <p:spPr>
          <a:xfrm>
            <a:off x="0" y="9377319"/>
            <a:ext cx="2921582" cy="4936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8971" y="9377319"/>
            <a:ext cx="2921582" cy="493633"/>
          </a:xfrm>
          <a:prstGeom prst="rect">
            <a:avLst/>
          </a:prstGeom>
        </p:spPr>
        <p:txBody>
          <a:bodyPr vert="horz" lIns="91440" tIns="45720" rIns="91440" bIns="45720" rtlCol="0" anchor="b"/>
          <a:lstStyle>
            <a:lvl1pPr algn="r">
              <a:defRPr sz="1200"/>
            </a:lvl1pPr>
          </a:lstStyle>
          <a:p>
            <a:fld id="{E9A21EA8-CBAF-438E-A55A-AFC535236558}" type="slidenum">
              <a:rPr lang="en-GB" smtClean="0"/>
              <a:t>‹#›</a:t>
            </a:fld>
            <a:endParaRPr lang="en-GB"/>
          </a:p>
        </p:txBody>
      </p:sp>
    </p:spTree>
    <p:extLst>
      <p:ext uri="{BB962C8B-B14F-4D97-AF65-F5344CB8AC3E}">
        <p14:creationId xmlns:p14="http://schemas.microsoft.com/office/powerpoint/2010/main" val="10407644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20887"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9622" y="2"/>
            <a:ext cx="2920887" cy="493713"/>
          </a:xfrm>
          <a:prstGeom prst="rect">
            <a:avLst/>
          </a:prstGeom>
        </p:spPr>
        <p:txBody>
          <a:bodyPr vert="horz" lIns="91440" tIns="45720" rIns="91440" bIns="45720" rtlCol="0"/>
          <a:lstStyle>
            <a:lvl1pPr algn="r">
              <a:defRPr sz="1200"/>
            </a:lvl1pPr>
          </a:lstStyle>
          <a:p>
            <a:fld id="{B0BCCEF7-EAAB-4947-A159-0568FC1CB3E5}" type="datetimeFigureOut">
              <a:rPr lang="en-US" smtClean="0"/>
              <a:t>12/9/2020</a:t>
            </a:fld>
            <a:endParaRPr lang="en-US"/>
          </a:p>
        </p:txBody>
      </p:sp>
      <p:sp>
        <p:nvSpPr>
          <p:cNvPr id="4" name="Slide Image Placeholder 3"/>
          <p:cNvSpPr>
            <a:spLocks noGrp="1" noRot="1" noChangeAspect="1"/>
          </p:cNvSpPr>
          <p:nvPr>
            <p:ph type="sldImg" idx="2"/>
          </p:nvPr>
        </p:nvSpPr>
        <p:spPr>
          <a:xfrm>
            <a:off x="901700" y="739775"/>
            <a:ext cx="4938713"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4051" y="4689478"/>
            <a:ext cx="5394011" cy="44434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7363"/>
            <a:ext cx="2920887" cy="4937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9622" y="9377363"/>
            <a:ext cx="2920887" cy="493712"/>
          </a:xfrm>
          <a:prstGeom prst="rect">
            <a:avLst/>
          </a:prstGeom>
        </p:spPr>
        <p:txBody>
          <a:bodyPr vert="horz" lIns="91440" tIns="45720" rIns="91440" bIns="45720" rtlCol="0" anchor="b"/>
          <a:lstStyle>
            <a:lvl1pPr algn="r">
              <a:defRPr sz="1200"/>
            </a:lvl1pPr>
          </a:lstStyle>
          <a:p>
            <a:fld id="{8A4F7D52-A43C-4B61-B475-502A68921874}" type="slidenum">
              <a:rPr lang="en-US" smtClean="0"/>
              <a:t>‹#›</a:t>
            </a:fld>
            <a:endParaRPr lang="en-US"/>
          </a:p>
        </p:txBody>
      </p:sp>
    </p:spTree>
    <p:extLst>
      <p:ext uri="{BB962C8B-B14F-4D97-AF65-F5344CB8AC3E}">
        <p14:creationId xmlns:p14="http://schemas.microsoft.com/office/powerpoint/2010/main" val="28484187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19F80D-D516-4B29-BD87-1D0A3EB60503}" type="datetime1">
              <a:rPr lang="el-GR" smtClean="0"/>
              <a:t>9/12/2020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294833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254B1C-C13E-46BE-8FA1-42B0C57DA271}" type="datetime1">
              <a:rPr lang="el-GR" smtClean="0"/>
              <a:t>9/12/2020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783568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C803DB-B188-470D-B56A-0D89FE223CB8}" type="datetime1">
              <a:rPr lang="el-GR" smtClean="0"/>
              <a:t>9/12/2020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654817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38495C-832E-48D8-8545-FDDE21A8B8BF}" type="datetime1">
              <a:rPr lang="el-GR" smtClean="0"/>
              <a:t>9/12/2020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921827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BF34A5-5D21-4C40-93B8-7F438128DFCE}" type="datetime1">
              <a:rPr lang="el-GR" smtClean="0"/>
              <a:t>9/12/2020</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5860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99BC6E-A16D-44C5-B359-791B8C9F405D}" type="datetime1">
              <a:rPr lang="el-GR" smtClean="0"/>
              <a:t>9/12/2020</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60085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6C28E2-7666-4007-BE10-82C3CC837D75}" type="datetime1">
              <a:rPr lang="el-GR" smtClean="0"/>
              <a:t>9/12/2020</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3235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28EBE13-9271-441F-BA03-EE71B87D0479}" type="datetime1">
              <a:rPr lang="el-GR" smtClean="0"/>
              <a:t>9/12/2020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86539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E8CB67A-B07E-4333-8B4B-F7D2FF103E13}" type="datetime1">
              <a:rPr lang="el-GR" smtClean="0"/>
              <a:t>9/12/2020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0638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51672-2DE3-43EA-AC8E-03F6F5286B43}" type="datetime1">
              <a:rPr lang="el-GR" smtClean="0"/>
              <a:t>9/12/2020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425037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5E5CF3-FA2E-4911-8E83-B0BD0F7EDAA5}" type="datetime1">
              <a:rPr lang="el-GR" smtClean="0"/>
              <a:t>9/12/2020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579837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ABA92-06A8-4E94-B95D-DD7BC9975173}" type="datetime1">
              <a:rPr lang="el-GR" smtClean="0"/>
              <a:t>9/12/2020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53439-851E-44AD-84B1-B6BFC3D0C743}" type="slidenum">
              <a:rPr lang="el-GR" smtClean="0"/>
              <a:t>‹#›</a:t>
            </a:fld>
            <a:endParaRPr lang="el-GR"/>
          </a:p>
        </p:txBody>
      </p:sp>
    </p:spTree>
    <p:extLst>
      <p:ext uri="{BB962C8B-B14F-4D97-AF65-F5344CB8AC3E}">
        <p14:creationId xmlns:p14="http://schemas.microsoft.com/office/powerpoint/2010/main" val="29518588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VcYEc7MakU0&amp;feature=emb_log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investcyprus.org.c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8115" y="1871699"/>
            <a:ext cx="7574285" cy="2133365"/>
          </a:xfrm>
          <a:noFill/>
        </p:spPr>
        <p:txBody>
          <a:bodyPr>
            <a:noAutofit/>
          </a:bodyPr>
          <a:lstStyle/>
          <a:p>
            <a:pPr algn="l"/>
            <a:r>
              <a:rPr lang="en-GB" sz="3200" dirty="0">
                <a:solidFill>
                  <a:schemeClr val="bg1"/>
                </a:solidFill>
                <a:latin typeface="Tahoma" panose="020B0604030504040204" pitchFamily="34" charset="0"/>
                <a:ea typeface="Tahoma" panose="020B0604030504040204" pitchFamily="34" charset="0"/>
                <a:cs typeface="Tahoma" panose="020B0604030504040204" pitchFamily="34" charset="0"/>
              </a:rPr>
              <a:t>CYPRUS – A Centre of Excellence</a:t>
            </a:r>
          </a:p>
        </p:txBody>
      </p:sp>
      <p:sp>
        <p:nvSpPr>
          <p:cNvPr id="7" name="TextBox 6"/>
          <p:cNvSpPr txBox="1"/>
          <p:nvPr/>
        </p:nvSpPr>
        <p:spPr>
          <a:xfrm>
            <a:off x="598115" y="6309320"/>
            <a:ext cx="5472608" cy="261610"/>
          </a:xfrm>
          <a:prstGeom prst="rect">
            <a:avLst/>
          </a:prstGeom>
          <a:noFill/>
        </p:spPr>
        <p:txBody>
          <a:bodyPr wrap="square" rtlCol="0">
            <a:spAutoFit/>
          </a:bodyPr>
          <a:lstStyle/>
          <a:p>
            <a:r>
              <a:rPr lang="en-GB" sz="1100" dirty="0">
                <a:solidFill>
                  <a:schemeClr val="bg1"/>
                </a:solidFill>
                <a:latin typeface="Tahoma" panose="020B0604030504040204" pitchFamily="34" charset="0"/>
                <a:ea typeface="Tahoma" panose="020B0604030504040204" pitchFamily="34" charset="0"/>
                <a:cs typeface="Tahoma" panose="020B0604030504040204" pitchFamily="34" charset="0"/>
              </a:rPr>
              <a:t>Cyprus M&amp;A Insights: Creating Value for Clients in Difficult Times | 8 December 2020</a:t>
            </a:r>
          </a:p>
        </p:txBody>
      </p:sp>
      <p:cxnSp>
        <p:nvCxnSpPr>
          <p:cNvPr id="4" name="Straight Connector 3"/>
          <p:cNvCxnSpPr/>
          <p:nvPr/>
        </p:nvCxnSpPr>
        <p:spPr>
          <a:xfrm>
            <a:off x="683568" y="3501008"/>
            <a:ext cx="6865642" cy="0"/>
          </a:xfrm>
          <a:prstGeom prst="line">
            <a:avLst/>
          </a:prstGeom>
          <a:ln w="28575">
            <a:solidFill>
              <a:srgbClr val="B5985A"/>
            </a:solidFill>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598114" y="4664748"/>
            <a:ext cx="3253805" cy="584775"/>
          </a:xfrm>
          <a:prstGeom prst="rect">
            <a:avLst/>
          </a:prstGeom>
          <a:noFill/>
        </p:spPr>
        <p:txBody>
          <a:bodyPr wrap="square" rtlCol="0">
            <a:spAutoFit/>
          </a:bodyPr>
          <a:lstStyle/>
          <a:p>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Lia Iordanou </a:t>
            </a:r>
            <a:r>
              <a:rPr lang="en-GB" dirty="0" err="1">
                <a:solidFill>
                  <a:schemeClr val="bg1"/>
                </a:solidFill>
                <a:latin typeface="Tahoma" panose="020B0604030504040204" pitchFamily="34" charset="0"/>
                <a:ea typeface="Tahoma" panose="020B0604030504040204" pitchFamily="34" charset="0"/>
                <a:cs typeface="Tahoma" panose="020B0604030504040204" pitchFamily="34" charset="0"/>
              </a:rPr>
              <a:t>Theodoulou</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sz="1400" dirty="0">
                <a:solidFill>
                  <a:srgbClr val="B5985A"/>
                </a:solidFill>
                <a:latin typeface="Tahoma" panose="020B0604030504040204" pitchFamily="34" charset="0"/>
                <a:ea typeface="Tahoma" panose="020B0604030504040204" pitchFamily="34" charset="0"/>
                <a:cs typeface="Tahoma" panose="020B0604030504040204" pitchFamily="34" charset="0"/>
              </a:rPr>
              <a:t>Partner – Head of Corporate Finance</a:t>
            </a:r>
          </a:p>
        </p:txBody>
      </p:sp>
      <p:pic>
        <p:nvPicPr>
          <p:cNvPr id="3" name="Picture 2" descr="F:\PPOFFICE\MARKETING\Logos\PP &amp; Associates LLC\Refresh\Final Logo\English\RGB\0297_PATRIKIOS_PAVLOU_LOGO_WITH_TAGLINE_EN_RGB_with white letter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548680"/>
            <a:ext cx="2837694" cy="896114"/>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Connector 22"/>
          <p:cNvCxnSpPr/>
          <p:nvPr/>
        </p:nvCxnSpPr>
        <p:spPr>
          <a:xfrm>
            <a:off x="683568" y="6237312"/>
            <a:ext cx="360000" cy="0"/>
          </a:xfrm>
          <a:prstGeom prst="line">
            <a:avLst/>
          </a:prstGeom>
          <a:ln w="57150">
            <a:solidFill>
              <a:srgbClr val="B5985A"/>
            </a:solidFill>
          </a:ln>
        </p:spPr>
        <p:style>
          <a:lnRef idx="3">
            <a:schemeClr val="dk1"/>
          </a:lnRef>
          <a:fillRef idx="0">
            <a:schemeClr val="dk1"/>
          </a:fillRef>
          <a:effectRef idx="2">
            <a:schemeClr val="dk1"/>
          </a:effectRef>
          <a:fontRef idx="minor">
            <a:schemeClr val="tx1"/>
          </a:fontRef>
        </p:style>
      </p:cxnSp>
      <p:cxnSp>
        <p:nvCxnSpPr>
          <p:cNvPr id="25" name="Straight Connector 24"/>
          <p:cNvCxnSpPr/>
          <p:nvPr/>
        </p:nvCxnSpPr>
        <p:spPr>
          <a:xfrm>
            <a:off x="2473864" y="3573016"/>
            <a:ext cx="21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246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268760"/>
            <a:ext cx="7848872" cy="4752528"/>
          </a:xfrm>
          <a:noFill/>
        </p:spPr>
        <p:txBody>
          <a:bodyPr>
            <a:noAutofit/>
          </a:bodyPr>
          <a:lstStyle/>
          <a:p>
            <a:pPr marL="342900" lvl="1" indent="-342900">
              <a:spcBef>
                <a:spcPts val="600"/>
              </a:spcBef>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0" lvl="1" indent="0" algn="just">
              <a:spcBef>
                <a:spcPts val="600"/>
              </a:spcBef>
              <a:buNone/>
            </a:pPr>
            <a:endParaRPr lang="en-GB" sz="1400" dirty="0">
              <a:solidFill>
                <a:srgbClr val="B5985A"/>
              </a:solidFill>
            </a:endParaRPr>
          </a:p>
          <a:p>
            <a:pPr marL="685800" lvl="2" indent="-285750" algn="just">
              <a:spcBef>
                <a:spcPts val="600"/>
              </a:spcBef>
              <a:buFont typeface="Wingdings" panose="05000000000000000000" pitchFamily="2" charset="2"/>
              <a:buChar char="§"/>
            </a:pPr>
            <a:r>
              <a:rPr lang="en-GB"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VIDEO:</a:t>
            </a:r>
          </a:p>
          <a:p>
            <a:pPr marL="400050" lvl="2" indent="0" algn="just">
              <a:spcBef>
                <a:spcPts val="600"/>
              </a:spcBef>
              <a:buNone/>
            </a:pPr>
            <a:r>
              <a:rPr lang="en-GB" sz="16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sz="1600" dirty="0">
                <a:solidFill>
                  <a:schemeClr val="bg1"/>
                </a:solidFill>
                <a:latin typeface="Tahoma" panose="020B0604030504040204" pitchFamily="34" charset="0"/>
                <a:ea typeface="Tahoma" panose="020B0604030504040204" pitchFamily="34" charset="0"/>
                <a:cs typeface="Tahoma" panose="020B0604030504040204" pitchFamily="34" charset="0"/>
                <a:hlinkClick r:id="rId2"/>
              </a:rPr>
              <a:t>https://</a:t>
            </a:r>
            <a:r>
              <a:rPr lang="en-GB" sz="1600" dirty="0" smtClean="0">
                <a:solidFill>
                  <a:schemeClr val="bg1"/>
                </a:solidFill>
                <a:latin typeface="Tahoma" panose="020B0604030504040204" pitchFamily="34" charset="0"/>
                <a:ea typeface="Tahoma" panose="020B0604030504040204" pitchFamily="34" charset="0"/>
                <a:cs typeface="Tahoma" panose="020B0604030504040204" pitchFamily="34" charset="0"/>
                <a:hlinkClick r:id="rId2"/>
              </a:rPr>
              <a:t>www.youtube.com/watch?v=VcYEc7MakU0&amp;feature=emb_logo</a:t>
            </a:r>
            <a:endParaRPr lang="en-GB" sz="1600"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00050" lvl="2" indent="0" algn="just">
              <a:spcBef>
                <a:spcPts val="600"/>
              </a:spcBef>
              <a:buNone/>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spcBef>
                <a:spcPts val="600"/>
              </a:spcBef>
              <a:buFont typeface="Wingdings" panose="05000000000000000000" pitchFamily="2" charset="2"/>
              <a:buChar char="§"/>
            </a:pPr>
            <a:r>
              <a:rPr lang="en-GB"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Cyprus </a:t>
            </a:r>
            <a:r>
              <a:rPr lang="en-GB" sz="1600" dirty="0">
                <a:solidFill>
                  <a:schemeClr val="bg1"/>
                </a:solidFill>
                <a:latin typeface="Tahoma" panose="020B0604030504040204" pitchFamily="34" charset="0"/>
                <a:ea typeface="Tahoma" panose="020B0604030504040204" pitchFamily="34" charset="0"/>
                <a:cs typeface="Tahoma" panose="020B0604030504040204" pitchFamily="34" charset="0"/>
              </a:rPr>
              <a:t>has established itself as a thriving business hub, with a vast array of investment opportunities in multiple growth sectors. The local economy has proved once again to be resilient in the current pandemic due to its small size, business friendly attitude and modern legislative framework. Determined to stay at the forefront of industry developments and continuously upgrading its legislative and regulatory regime, Cyprus aims to develop into a key regional financial hub for setting up investment funds and establishing asset management companies with a European and global reach.</a:t>
            </a:r>
          </a:p>
          <a:p>
            <a:pPr marL="742950" lvl="2" indent="-342900" algn="just">
              <a:spcBef>
                <a:spcPts val="600"/>
              </a:spcBef>
              <a:buFont typeface="Wingdings" panose="05000000000000000000" pitchFamily="2" charset="2"/>
              <a:buChar char="v"/>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spcBef>
                <a:spcPts val="600"/>
              </a:spcBef>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spcBef>
                <a:spcPts val="600"/>
              </a:spcBef>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spcBef>
                <a:spcPts val="600"/>
              </a:spcBef>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0" lvl="1" indent="0" algn="just">
              <a:spcBef>
                <a:spcPts val="600"/>
              </a:spcBef>
              <a:buNone/>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spcBef>
                <a:spcPts val="600"/>
              </a:spcBef>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spcBef>
                <a:spcPts val="600"/>
              </a:spcBef>
              <a:buFont typeface="Wingdings" panose="05000000000000000000" pitchFamily="2" charset="2"/>
              <a:buChar char="v"/>
            </a:pPr>
            <a:endParaRPr lang="en-GB"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57200" lvl="1" indent="0" algn="ctr">
              <a:spcBef>
                <a:spcPts val="600"/>
              </a:spcBef>
              <a:buNone/>
            </a:pPr>
            <a:endParaRPr lang="en-GB"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0728" y="404664"/>
            <a:ext cx="4759344" cy="707886"/>
          </a:xfrm>
          <a:prstGeom prst="rect">
            <a:avLst/>
          </a:prstGeom>
        </p:spPr>
        <p:txBody>
          <a:bodyPr wrap="squar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Cyprus “A Centre of Excellence” for international business activities</a:t>
            </a:r>
            <a:endParaRPr lang="en-US" sz="2000" dirty="0">
              <a:solidFill>
                <a:schemeClr val="bg1"/>
              </a:solidFill>
            </a:endParaRPr>
          </a:p>
        </p:txBody>
      </p:sp>
      <p:cxnSp>
        <p:nvCxnSpPr>
          <p:cNvPr id="8" name="Straight Connector 7">
            <a:extLst>
              <a:ext uri="{FF2B5EF4-FFF2-40B4-BE49-F238E27FC236}">
                <a16:creationId xmlns:a16="http://schemas.microsoft.com/office/drawing/2014/main" id="{6ED848E5-3945-449B-8AEA-A3E79DE73476}"/>
              </a:ext>
            </a:extLst>
          </p:cNvPr>
          <p:cNvCxnSpPr/>
          <p:nvPr/>
        </p:nvCxnSpPr>
        <p:spPr>
          <a:xfrm>
            <a:off x="539552" y="1196752"/>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845637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431264"/>
            <a:ext cx="8280920" cy="4752528"/>
          </a:xfrm>
          <a:noFill/>
        </p:spPr>
        <p:txBody>
          <a:bodyPr>
            <a:noAutofit/>
          </a:bodyPr>
          <a:lstStyle/>
          <a:p>
            <a:pPr marL="0" lvl="1" indent="0">
              <a:buNone/>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Geographic strategic location</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EU Single Market</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High quality of life</a:t>
            </a:r>
          </a:p>
          <a:p>
            <a:pPr marL="685800" lvl="2"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Mediterranean climate, clean air, crystal clear blue flag waters, warm people, hospitality, history, art and culture, low crime, high standard of housing, cuisine, exquisite hotels, marinas, outdoor activities, picturesque villages</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Advanced education system</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Reliable and familiar legislative framework</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Attractive and transparent tax regime</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Talented human resources, English speaking professional workforce</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Multinational companies have established regional headquarters</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Establishing a business is easy</a:t>
            </a:r>
          </a:p>
          <a:p>
            <a:pPr marL="285750" lvl="1" algn="just">
              <a:lnSpc>
                <a:spcPct val="150000"/>
              </a:lnSpc>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Effecting an acquisition or a merger is simple </a:t>
            </a: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7544" y="446765"/>
            <a:ext cx="4961615" cy="707886"/>
          </a:xfrm>
          <a:prstGeom prst="rect">
            <a:avLst/>
          </a:prstGeom>
        </p:spPr>
        <p:txBody>
          <a:bodyPr wrap="squar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Headquartering, relocating to Cyprus</a:t>
            </a:r>
          </a:p>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A myriad of reasons why</a:t>
            </a:r>
            <a:endParaRPr lang="en-US" sz="2000" dirty="0">
              <a:solidFill>
                <a:schemeClr val="bg1"/>
              </a:solidFill>
            </a:endParaRPr>
          </a:p>
        </p:txBody>
      </p:sp>
      <p:cxnSp>
        <p:nvCxnSpPr>
          <p:cNvPr id="8" name="Straight Connector 7">
            <a:extLst>
              <a:ext uri="{FF2B5EF4-FFF2-40B4-BE49-F238E27FC236}">
                <a16:creationId xmlns:a16="http://schemas.microsoft.com/office/drawing/2014/main" id="{0022962A-3452-4B88-86E1-FDD0B53F6EAD}"/>
              </a:ext>
            </a:extLst>
          </p:cNvPr>
          <p:cNvCxnSpPr/>
          <p:nvPr/>
        </p:nvCxnSpPr>
        <p:spPr>
          <a:xfrm>
            <a:off x="539552" y="1196752"/>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978046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500795" y="1794668"/>
            <a:ext cx="7398622" cy="4824536"/>
          </a:xfrm>
          <a:noFill/>
        </p:spPr>
        <p:txBody>
          <a:bodyPr>
            <a:noAutofit/>
          </a:bodyPr>
          <a:lstStyle/>
          <a:p>
            <a:pPr marL="285750" lvl="1"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See </a:t>
            </a:r>
            <a:r>
              <a:rPr lang="en-GB" sz="1400" dirty="0">
                <a:solidFill>
                  <a:srgbClr val="B5985A"/>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xmlns="" val="tx"/>
                    </a:ext>
                  </a:extLst>
                </a:hlinkClick>
              </a:rPr>
              <a:t>www.investcyprus.org.cy</a:t>
            </a:r>
            <a:r>
              <a:rPr lang="en-GB" sz="1400" dirty="0">
                <a:solidFill>
                  <a:srgbClr val="B5985A"/>
                </a:solidFill>
                <a:latin typeface="Tahoma" panose="020B0604030504040204" pitchFamily="34" charset="0"/>
                <a:ea typeface="Tahoma" panose="020B0604030504040204" pitchFamily="34" charset="0"/>
                <a:cs typeface="Tahoma" panose="020B0604030504040204" pitchFamily="34" charset="0"/>
              </a:rPr>
              <a:t>   </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“Grow your start-up in Cyprus” leaflet</a:t>
            </a:r>
          </a:p>
          <a:p>
            <a:pPr marL="0" lvl="1" indent="0" algn="just">
              <a:buNone/>
            </a:pPr>
            <a:endParaRPr lang="en-GB"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buFont typeface="Wingdings" panose="05000000000000000000" pitchFamily="2" charset="2"/>
              <a:buChar char="§"/>
            </a:pPr>
            <a:endParaRPr lang="en-GB" sz="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Wargaming Group</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Whipper</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Viber</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Proto.io</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NIPD Genetics</a:t>
            </a:r>
          </a:p>
          <a:p>
            <a:pPr marL="685800" lvl="2"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MindGeek</a:t>
            </a: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AVG</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Plath</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NCR</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2CX</a:t>
            </a:r>
          </a:p>
        </p:txBody>
      </p:sp>
      <p:sp>
        <p:nvSpPr>
          <p:cNvPr id="11" name="TextBox 10"/>
          <p:cNvSpPr txBox="1"/>
          <p:nvPr/>
        </p:nvSpPr>
        <p:spPr>
          <a:xfrm>
            <a:off x="251520" y="6525344"/>
            <a:ext cx="32403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B5985A"/>
                </a:solidFill>
                <a:effectLst/>
                <a:uLnTx/>
                <a:uFillTx/>
                <a:latin typeface="Calibri"/>
                <a:ea typeface="+mn-ea"/>
                <a:cs typeface="+mn-cs"/>
              </a:rPr>
              <a:t>PATRIKIOS PAVLOU &amp; ASSOCIATES LLC</a:t>
            </a:r>
            <a:endParaRPr kumimoji="0" lang="en-US" sz="1100" b="0" i="0" u="none" strike="noStrike" kern="1200" cap="none" spc="0" normalizeH="0" baseline="0" noProof="0" dirty="0">
              <a:ln>
                <a:noFill/>
              </a:ln>
              <a:solidFill>
                <a:srgbClr val="B5985A"/>
              </a:solidFill>
              <a:effectLst/>
              <a:uLnTx/>
              <a:uFillTx/>
              <a:latin typeface="Calibri"/>
              <a:ea typeface="+mn-ea"/>
              <a:cs typeface="+mn-cs"/>
            </a:endParaRPr>
          </a:p>
        </p:txBody>
      </p:sp>
      <p:sp>
        <p:nvSpPr>
          <p:cNvPr id="7" name="Rectangle 6"/>
          <p:cNvSpPr/>
          <p:nvPr/>
        </p:nvSpPr>
        <p:spPr>
          <a:xfrm>
            <a:off x="460728" y="404664"/>
            <a:ext cx="6146234" cy="707886"/>
          </a:xfrm>
          <a:prstGeom prst="rect">
            <a:avLst/>
          </a:prstGeom>
        </p:spPr>
        <p:txBody>
          <a:bodyPr wrap="square">
            <a:spAutoFit/>
          </a:bodyPr>
          <a:lstStyle/>
          <a:p>
            <a:pPr lvl="0">
              <a:defRPr/>
            </a:pPr>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Examples of successful tech companies which </a:t>
            </a:r>
          </a:p>
          <a:p>
            <a:pPr lvl="0">
              <a:defRPr/>
            </a:pPr>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started, relocated or expanded in Cyprus </a:t>
            </a:r>
          </a:p>
        </p:txBody>
      </p:sp>
      <p:sp>
        <p:nvSpPr>
          <p:cNvPr id="8" name="Content Placeholder 2"/>
          <p:cNvSpPr txBox="1">
            <a:spLocks/>
          </p:cNvSpPr>
          <p:nvPr/>
        </p:nvSpPr>
        <p:spPr>
          <a:xfrm>
            <a:off x="2987824" y="2132856"/>
            <a:ext cx="2664296" cy="367240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lgn="just">
              <a:buNone/>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UTX Technologies Ltd</a:t>
            </a: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Amdocs Ltd</a:t>
            </a:r>
          </a:p>
          <a:p>
            <a:pPr marL="685800" lvl="2"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Openway</a:t>
            </a: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Plus 500</a:t>
            </a:r>
          </a:p>
          <a:p>
            <a:pPr marL="685800" lvl="2"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eToro</a:t>
            </a: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TSYS</a:t>
            </a:r>
          </a:p>
          <a:p>
            <a:pPr marL="685800" lvl="2"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Cardpay</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Ltd</a:t>
            </a:r>
          </a:p>
          <a:p>
            <a:pPr marL="685800" lvl="2"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Playtech</a:t>
            </a: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Learn2Play</a:t>
            </a:r>
          </a:p>
          <a:p>
            <a:pPr marL="685800" lvl="2"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Asbis</a:t>
            </a: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cxnSp>
        <p:nvCxnSpPr>
          <p:cNvPr id="10" name="Straight Connector 9">
            <a:extLst>
              <a:ext uri="{FF2B5EF4-FFF2-40B4-BE49-F238E27FC236}">
                <a16:creationId xmlns:a16="http://schemas.microsoft.com/office/drawing/2014/main" id="{33035B74-E6A0-43F5-B993-95DA05C37AA7}"/>
              </a:ext>
            </a:extLst>
          </p:cNvPr>
          <p:cNvCxnSpPr/>
          <p:nvPr/>
        </p:nvCxnSpPr>
        <p:spPr>
          <a:xfrm>
            <a:off x="539552" y="1196752"/>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76543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340771"/>
            <a:ext cx="7614646" cy="5041243"/>
          </a:xfrm>
          <a:noFill/>
        </p:spPr>
        <p:txBody>
          <a:bodyPr>
            <a:noAutofit/>
          </a:bodyPr>
          <a:lstStyle/>
          <a:p>
            <a:pPr marL="342900" lvl="1" indent="-342900" algn="just">
              <a:buFont typeface="Wingdings" panose="05000000000000000000" pitchFamily="2" charset="2"/>
              <a:buChar char="§"/>
            </a:pPr>
            <a:r>
              <a:rPr lang="en-GB" sz="1600" dirty="0">
                <a:solidFill>
                  <a:schemeClr val="bg1"/>
                </a:solidFill>
                <a:latin typeface="Tahoma" panose="020B0604030504040204" pitchFamily="34" charset="0"/>
                <a:ea typeface="Tahoma" panose="020B0604030504040204" pitchFamily="34" charset="0"/>
                <a:cs typeface="Tahoma" panose="020B0604030504040204" pitchFamily="34" charset="0"/>
              </a:rPr>
              <a:t>Traditional</a:t>
            </a:r>
          </a:p>
          <a:p>
            <a:pPr marL="0" lvl="1" indent="0" algn="just">
              <a:buNone/>
            </a:pPr>
            <a:endParaRPr lang="en-GB"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Tourism</a:t>
            </a:r>
          </a:p>
          <a:p>
            <a:pPr marL="685800" lvl="2" indent="-285750" algn="just">
              <a:buFont typeface="Wingdings" panose="05000000000000000000" pitchFamily="2" charset="2"/>
              <a:buChar char="§"/>
            </a:pPr>
            <a:r>
              <a:rPr lang="en-GB" sz="1400" b="1" dirty="0">
                <a:solidFill>
                  <a:schemeClr val="bg1"/>
                </a:solidFill>
                <a:latin typeface="Tahoma" panose="020B0604030504040204" pitchFamily="34" charset="0"/>
                <a:ea typeface="Tahoma" panose="020B0604030504040204" pitchFamily="34" charset="0"/>
                <a:cs typeface="Tahoma" panose="020B0604030504040204" pitchFamily="34" charset="0"/>
              </a:rPr>
              <a:t>Shipping</a:t>
            </a: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Financial services</a:t>
            </a: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Real estate</a:t>
            </a: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Agriculture</a:t>
            </a:r>
          </a:p>
          <a:p>
            <a:pPr marL="857250" lvl="3" indent="0" algn="just">
              <a:buNone/>
            </a:pPr>
            <a:endParaRPr lang="en-GB"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buFont typeface="Wingdings" panose="05000000000000000000" pitchFamily="2" charset="2"/>
              <a:buChar char="§"/>
            </a:pPr>
            <a:r>
              <a:rPr lang="en-GB" sz="1600" dirty="0">
                <a:solidFill>
                  <a:schemeClr val="bg1"/>
                </a:solidFill>
                <a:latin typeface="Tahoma" panose="020B0604030504040204" pitchFamily="34" charset="0"/>
                <a:ea typeface="Tahoma" panose="020B0604030504040204" pitchFamily="34" charset="0"/>
                <a:cs typeface="Tahoma" panose="020B0604030504040204" pitchFamily="34" charset="0"/>
              </a:rPr>
              <a:t>Upcoming</a:t>
            </a:r>
          </a:p>
          <a:p>
            <a:pPr marL="285750" lvl="1" algn="just">
              <a:buFont typeface="Wingdings" panose="05000000000000000000" pitchFamily="2" charset="2"/>
              <a:buChar char="§"/>
            </a:pPr>
            <a:endParaRPr lang="en-GB"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400" b="1" dirty="0">
                <a:solidFill>
                  <a:schemeClr val="bg1"/>
                </a:solidFill>
                <a:latin typeface="Tahoma" panose="020B0604030504040204" pitchFamily="34" charset="0"/>
                <a:ea typeface="Tahoma" panose="020B0604030504040204" pitchFamily="34" charset="0"/>
                <a:cs typeface="Tahoma" panose="020B0604030504040204" pitchFamily="34" charset="0"/>
              </a:rPr>
              <a:t>Natural gas</a:t>
            </a: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Higher Education</a:t>
            </a: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Fintech</a:t>
            </a:r>
          </a:p>
          <a:p>
            <a:pPr marL="685800" lvl="2" indent="-285750" algn="just">
              <a:buFont typeface="Wingdings" panose="05000000000000000000" pitchFamily="2" charset="2"/>
              <a:buChar char="§"/>
            </a:pPr>
            <a:r>
              <a:rPr lang="en-GB" sz="1400" b="1" dirty="0">
                <a:solidFill>
                  <a:schemeClr val="bg1"/>
                </a:solidFill>
                <a:latin typeface="Tahoma" panose="020B0604030504040204" pitchFamily="34" charset="0"/>
                <a:ea typeface="Tahoma" panose="020B0604030504040204" pitchFamily="34" charset="0"/>
                <a:cs typeface="Tahoma" panose="020B0604030504040204" pitchFamily="34" charset="0"/>
              </a:rPr>
              <a:t>Research &amp; Development (R&amp;D)</a:t>
            </a:r>
          </a:p>
          <a:p>
            <a:pPr marL="685800" lvl="2" indent="-285750" algn="just">
              <a:buFont typeface="Wingdings" panose="05000000000000000000" pitchFamily="2" charset="2"/>
              <a:buChar char="§"/>
            </a:pPr>
            <a:r>
              <a:rPr lang="en-GB" sz="1400" b="1" dirty="0">
                <a:solidFill>
                  <a:schemeClr val="bg1"/>
                </a:solidFill>
                <a:latin typeface="Tahoma" panose="020B0604030504040204" pitchFamily="34" charset="0"/>
                <a:ea typeface="Tahoma" panose="020B0604030504040204" pitchFamily="34" charset="0"/>
                <a:cs typeface="Tahoma" panose="020B0604030504040204" pitchFamily="34" charset="0"/>
              </a:rPr>
              <a:t>Renewable energy</a:t>
            </a: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Intellectual Property (IP)</a:t>
            </a: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Filming - Cyprus Film Industry scheme (aka OLIVEWOOD 😊) </a:t>
            </a:r>
          </a:p>
          <a:p>
            <a:pPr marL="685800" lvl="2" indent="-285750" algn="just">
              <a:buFont typeface="Wingdings" panose="05000000000000000000" pitchFamily="2" charset="2"/>
              <a:buChar char="§"/>
            </a:pPr>
            <a:r>
              <a:rPr lang="en-GB" sz="1400" b="1" dirty="0">
                <a:solidFill>
                  <a:schemeClr val="bg1"/>
                </a:solidFill>
                <a:latin typeface="Tahoma" panose="020B0604030504040204" pitchFamily="34" charset="0"/>
                <a:ea typeface="Tahoma" panose="020B0604030504040204" pitchFamily="34" charset="0"/>
                <a:cs typeface="Tahoma" panose="020B0604030504040204" pitchFamily="34" charset="0"/>
              </a:rPr>
              <a:t>Innovative start-ups, high tech companies</a:t>
            </a:r>
          </a:p>
          <a:p>
            <a:pPr marL="1143000" lvl="3" indent="-285750" algn="just">
              <a:buFont typeface="Wingdings" panose="05000000000000000000" pitchFamily="2" charset="2"/>
              <a:buChar char="§"/>
            </a:pPr>
            <a:endParaRPr lang="en-GB"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1143000" lvl="3" indent="-285750" algn="just">
              <a:buFont typeface="Wingdings" panose="05000000000000000000" pitchFamily="2" charset="2"/>
              <a:buChar char="§"/>
            </a:pPr>
            <a:endParaRPr lang="en-GB"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7544" y="476672"/>
            <a:ext cx="3413114" cy="400110"/>
          </a:xfrm>
          <a:prstGeom prst="rect">
            <a:avLst/>
          </a:prstGeom>
        </p:spPr>
        <p:txBody>
          <a:bodyPr wrap="non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Economy Growth Sectors</a:t>
            </a:r>
            <a:endParaRPr lang="en-US" sz="2000" dirty="0">
              <a:solidFill>
                <a:schemeClr val="bg1"/>
              </a:solidFill>
            </a:endParaRPr>
          </a:p>
        </p:txBody>
      </p:sp>
      <p:cxnSp>
        <p:nvCxnSpPr>
          <p:cNvPr id="8" name="Straight Connector 7">
            <a:extLst>
              <a:ext uri="{FF2B5EF4-FFF2-40B4-BE49-F238E27FC236}">
                <a16:creationId xmlns:a16="http://schemas.microsoft.com/office/drawing/2014/main" id="{82C51879-C3B6-48E1-9B2C-2A4C3E47DB25}"/>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82971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268760"/>
            <a:ext cx="7398622" cy="4752528"/>
          </a:xfrm>
          <a:noFill/>
        </p:spPr>
        <p:txBody>
          <a:bodyPr>
            <a:noAutofit/>
          </a:bodyPr>
          <a:lstStyle/>
          <a:p>
            <a:pPr marL="1143000" lvl="3" indent="-285750" algn="just">
              <a:buFont typeface="Wingdings" panose="05000000000000000000" pitchFamily="2" charset="2"/>
              <a:buChar char="§"/>
            </a:pPr>
            <a:endParaRPr lang="en-GB" sz="1000" dirty="0">
              <a:solidFill>
                <a:schemeClr val="tx1">
                  <a:lumMod val="75000"/>
                  <a:lumOff val="25000"/>
                </a:schemeClr>
              </a:solidFill>
              <a:highlight>
                <a:srgbClr val="FFFF00"/>
              </a:highlight>
              <a:latin typeface="Tahoma" panose="020B0604030504040204" pitchFamily="34" charset="0"/>
              <a:ea typeface="Tahoma" panose="020B0604030504040204" pitchFamily="34" charset="0"/>
              <a:cs typeface="Tahoma" panose="020B0604030504040204" pitchFamily="34" charset="0"/>
            </a:endParaRPr>
          </a:p>
          <a:p>
            <a:pPr marL="857250" lvl="3" indent="0" algn="just">
              <a:buNone/>
            </a:pPr>
            <a:endParaRPr lang="en-GB" sz="1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00050" lvl="2" indent="0" algn="just">
              <a:buNone/>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00050" lvl="2" indent="0" algn="just">
              <a:buNone/>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B5985A"/>
                </a:solidFill>
                <a:effectLst/>
                <a:uLnTx/>
                <a:uFillTx/>
                <a:latin typeface="Calibri"/>
                <a:ea typeface="+mn-ea"/>
                <a:cs typeface="+mn-cs"/>
              </a:rPr>
              <a:t>PATRIKIOS PAVLOU &amp; ASSOCIATES LLC</a:t>
            </a:r>
            <a:endParaRPr kumimoji="0" lang="en-US" sz="1100" b="0" i="0" u="none" strike="noStrike" kern="1200" cap="none" spc="0" normalizeH="0" baseline="0" noProof="0" dirty="0">
              <a:ln>
                <a:noFill/>
              </a:ln>
              <a:solidFill>
                <a:srgbClr val="B5985A"/>
              </a:solidFill>
              <a:effectLst/>
              <a:uLnTx/>
              <a:uFillTx/>
              <a:latin typeface="Calibri"/>
              <a:ea typeface="+mn-ea"/>
              <a:cs typeface="+mn-cs"/>
            </a:endParaRPr>
          </a:p>
        </p:txBody>
      </p:sp>
      <p:sp>
        <p:nvSpPr>
          <p:cNvPr id="7" name="Rectangle 6"/>
          <p:cNvSpPr/>
          <p:nvPr/>
        </p:nvSpPr>
        <p:spPr>
          <a:xfrm>
            <a:off x="460728" y="476672"/>
            <a:ext cx="178286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3B3B3B"/>
                </a:solidFill>
                <a:effectLst/>
                <a:uLnTx/>
                <a:uFillTx/>
                <a:latin typeface="Tahoma" panose="020B0604030504040204" pitchFamily="34" charset="0"/>
                <a:ea typeface="Tahoma" panose="020B0604030504040204" pitchFamily="34" charset="0"/>
                <a:cs typeface="Tahoma" panose="020B0604030504040204" pitchFamily="34" charset="0"/>
              </a:rPr>
              <a:t>CYPRUS EEZ</a:t>
            </a:r>
            <a:endParaRPr kumimoji="0" lang="en-US" sz="2000" b="0" i="0" u="none" strike="noStrike" kern="1200" cap="none" spc="0" normalizeH="0" baseline="0" noProof="0" dirty="0">
              <a:ln>
                <a:noFill/>
              </a:ln>
              <a:solidFill>
                <a:srgbClr val="3B3B3B"/>
              </a:solidFill>
              <a:effectLst/>
              <a:uLnTx/>
              <a:uFillTx/>
              <a:latin typeface="Calibri"/>
            </a:endParaRPr>
          </a:p>
        </p:txBody>
      </p:sp>
      <p:pic>
        <p:nvPicPr>
          <p:cNvPr id="2" name="Picture 1">
            <a:extLst>
              <a:ext uri="{FF2B5EF4-FFF2-40B4-BE49-F238E27FC236}">
                <a16:creationId xmlns:a16="http://schemas.microsoft.com/office/drawing/2014/main" id="{1D2A3BF9-A2F5-4A39-9855-77AAB51529AD}"/>
              </a:ext>
            </a:extLst>
          </p:cNvPr>
          <p:cNvPicPr>
            <a:picLocks noChangeAspect="1"/>
          </p:cNvPicPr>
          <p:nvPr/>
        </p:nvPicPr>
        <p:blipFill>
          <a:blip r:embed="rId2"/>
          <a:stretch>
            <a:fillRect/>
          </a:stretch>
        </p:blipFill>
        <p:spPr>
          <a:xfrm>
            <a:off x="539552" y="1201908"/>
            <a:ext cx="7239487" cy="5121551"/>
          </a:xfrm>
          <a:prstGeom prst="rect">
            <a:avLst/>
          </a:prstGeom>
        </p:spPr>
      </p:pic>
      <p:cxnSp>
        <p:nvCxnSpPr>
          <p:cNvPr id="8" name="Straight Connector 7">
            <a:extLst>
              <a:ext uri="{FF2B5EF4-FFF2-40B4-BE49-F238E27FC236}">
                <a16:creationId xmlns:a16="http://schemas.microsoft.com/office/drawing/2014/main" id="{3B350D36-68DC-4E05-B247-9003833EAE5B}"/>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7034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506301" y="1340768"/>
            <a:ext cx="7398622" cy="720080"/>
          </a:xfrm>
          <a:noFill/>
        </p:spPr>
        <p:txBody>
          <a:bodyPr>
            <a:noAutofit/>
          </a:bodyPr>
          <a:lstStyle/>
          <a:p>
            <a:pPr marL="342900" lvl="1" indent="-34290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Block 12 – granted in November 2019 </a:t>
            </a:r>
          </a:p>
          <a:p>
            <a:pPr marL="742950" lvl="2" indent="-342900" algn="just">
              <a:buFont typeface="Wingdings" panose="05000000000000000000" pitchFamily="2" charset="2"/>
              <a:buChar char="§"/>
            </a:pPr>
            <a:r>
              <a:rPr lang="en-GB" sz="1200" dirty="0">
                <a:solidFill>
                  <a:srgbClr val="3B3B3B"/>
                </a:solidFill>
                <a:latin typeface="Tahoma" panose="020B0604030504040204" pitchFamily="34" charset="0"/>
                <a:ea typeface="Tahoma" panose="020B0604030504040204" pitchFamily="34" charset="0"/>
                <a:cs typeface="Tahoma" panose="020B0604030504040204" pitchFamily="34" charset="0"/>
              </a:rPr>
              <a:t>NOBLE, DELEK, BG</a:t>
            </a:r>
          </a:p>
          <a:p>
            <a:pPr marL="400050" lvl="2" indent="0" algn="just">
              <a:buNone/>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400050" lvl="2" indent="0" algn="just">
              <a:buNone/>
            </a:pPr>
            <a:endParaRPr lang="en-GB" sz="10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rgbClr val="3B3B3B"/>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B5985A"/>
                </a:solidFill>
                <a:effectLst/>
                <a:uLnTx/>
                <a:uFillTx/>
                <a:latin typeface="Calibri"/>
                <a:ea typeface="+mn-ea"/>
                <a:cs typeface="+mn-cs"/>
              </a:rPr>
              <a:t>PATRIKIOS PAVLOU &amp; ASSOCIATES LLC</a:t>
            </a:r>
            <a:endParaRPr kumimoji="0" lang="en-US" sz="1100" b="0" i="0" u="none" strike="noStrike" kern="1200" cap="none" spc="0" normalizeH="0" baseline="0" noProof="0" dirty="0">
              <a:ln>
                <a:noFill/>
              </a:ln>
              <a:solidFill>
                <a:srgbClr val="B5985A"/>
              </a:solidFill>
              <a:effectLst/>
              <a:uLnTx/>
              <a:uFillTx/>
              <a:latin typeface="Calibri"/>
              <a:ea typeface="+mn-ea"/>
              <a:cs typeface="+mn-cs"/>
            </a:endParaRPr>
          </a:p>
        </p:txBody>
      </p:sp>
      <p:sp>
        <p:nvSpPr>
          <p:cNvPr id="7" name="Rectangle 6"/>
          <p:cNvSpPr/>
          <p:nvPr/>
        </p:nvSpPr>
        <p:spPr>
          <a:xfrm>
            <a:off x="467544" y="476672"/>
            <a:ext cx="27735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3B3B3B"/>
                </a:solidFill>
                <a:effectLst/>
                <a:uLnTx/>
                <a:uFillTx/>
                <a:latin typeface="Tahoma" panose="020B0604030504040204" pitchFamily="34" charset="0"/>
                <a:ea typeface="Tahoma" panose="020B0604030504040204" pitchFamily="34" charset="0"/>
                <a:cs typeface="Tahoma" panose="020B0604030504040204" pitchFamily="34" charset="0"/>
              </a:rPr>
              <a:t>Exploitation Licence</a:t>
            </a:r>
            <a:endParaRPr kumimoji="0" lang="en-US" sz="2000" b="0" i="0" u="none" strike="noStrike" kern="1200" cap="none" spc="0" normalizeH="0" baseline="0" noProof="0" dirty="0">
              <a:ln>
                <a:noFill/>
              </a:ln>
              <a:solidFill>
                <a:srgbClr val="3B3B3B"/>
              </a:solidFill>
              <a:effectLst/>
              <a:uLnTx/>
              <a:uFillTx/>
              <a:latin typeface="Calibri"/>
            </a:endParaRPr>
          </a:p>
        </p:txBody>
      </p:sp>
      <p:pic>
        <p:nvPicPr>
          <p:cNvPr id="8" name="Picture 7" descr="hydrocarbons-cyprus-wp">
            <a:extLst>
              <a:ext uri="{FF2B5EF4-FFF2-40B4-BE49-F238E27FC236}">
                <a16:creationId xmlns:a16="http://schemas.microsoft.com/office/drawing/2014/main" id="{D4C5F9BA-A593-48A2-9952-18E1CC7CCFD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7"/>
            <a:ext cx="6480720" cy="4507042"/>
          </a:xfrm>
          <a:prstGeom prst="rect">
            <a:avLst/>
          </a:prstGeom>
          <a:noFill/>
          <a:ln>
            <a:noFill/>
          </a:ln>
        </p:spPr>
      </p:pic>
      <p:cxnSp>
        <p:nvCxnSpPr>
          <p:cNvPr id="9" name="Straight Connector 8">
            <a:extLst>
              <a:ext uri="{FF2B5EF4-FFF2-40B4-BE49-F238E27FC236}">
                <a16:creationId xmlns:a16="http://schemas.microsoft.com/office/drawing/2014/main" id="{7A2E5C6E-0A37-4354-9838-B5BBA811A9F6}"/>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0618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628800"/>
            <a:ext cx="6120680" cy="4320480"/>
          </a:xfrm>
          <a:noFill/>
        </p:spPr>
        <p:txBody>
          <a:bodyPr>
            <a:noAutofit/>
          </a:bodyPr>
          <a:lstStyle/>
          <a:p>
            <a:pPr marL="342900" lvl="1" indent="-34290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Government supporting entrepreneurship and innovation in various manners</a:t>
            </a:r>
          </a:p>
          <a:p>
            <a:pPr marL="342900" lvl="1" indent="-34290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Deputy Ministry for Research, Innovation and Digital Policy</a:t>
            </a:r>
          </a:p>
          <a:p>
            <a:pPr marL="342900" lvl="1" indent="-34290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An ambitious transformation reform, leading Cyprus into the digital era</a:t>
            </a:r>
          </a:p>
          <a:p>
            <a:pPr marL="342900" lvl="1" indent="-34290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 more dynamic, sustainable, knowledge based, competitive economy</a:t>
            </a:r>
          </a:p>
          <a:p>
            <a:pPr marL="342900" lvl="1" indent="-342900" algn="just">
              <a:buFont typeface="Wingdings" panose="05000000000000000000" pitchFamily="2" charset="2"/>
              <a:buChar char="§"/>
            </a:pPr>
            <a:r>
              <a:rPr lang="en-GB" sz="1400" b="1" dirty="0">
                <a:solidFill>
                  <a:schemeClr val="bg1"/>
                </a:solidFill>
                <a:latin typeface="Tahoma" panose="020B0604030504040204" pitchFamily="34" charset="0"/>
                <a:ea typeface="Tahoma" panose="020B0604030504040204" pitchFamily="34" charset="0"/>
                <a:cs typeface="Tahoma" panose="020B0604030504040204" pitchFamily="34" charset="0"/>
              </a:rPr>
              <a:t>Cyprus Start-up Visa </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which allows entrepreneurs from countries outside the EU to establish a start-up in Cyprus.</a:t>
            </a:r>
          </a:p>
          <a:p>
            <a:pPr marL="0" lvl="1" indent="0" algn="just">
              <a:buNone/>
            </a:pP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Work visas are available to enable companies to hire people from outside the EU whenever the required talent is not available locally </a:t>
            </a:r>
          </a:p>
          <a:p>
            <a:pPr marL="685800" lvl="2"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Applications submitted via email, evaluated within 5 weeks </a:t>
            </a:r>
          </a:p>
          <a:p>
            <a:pPr marL="685800" lvl="2"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After positive evaluation, visa initially granted for 2 years</a:t>
            </a:r>
          </a:p>
          <a:p>
            <a:pPr marL="685800" lvl="2"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Prospective residence without time restriction if enterprise succeeds</a:t>
            </a:r>
          </a:p>
          <a:p>
            <a:pPr marL="685800" lvl="2"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Criteria:</a:t>
            </a:r>
          </a:p>
          <a:p>
            <a:pPr marL="1143000" lvl="3" indent="-285750" algn="just">
              <a:buFont typeface="Wingdings" panose="05000000000000000000" pitchFamily="2" charset="2"/>
              <a:buChar char="§"/>
            </a:pPr>
            <a:r>
              <a:rPr lang="en-GB" sz="1100" dirty="0">
                <a:solidFill>
                  <a:schemeClr val="bg1"/>
                </a:solidFill>
                <a:latin typeface="Tahoma" panose="020B0604030504040204" pitchFamily="34" charset="0"/>
                <a:ea typeface="Tahoma" panose="020B0604030504040204" pitchFamily="34" charset="0"/>
                <a:cs typeface="Tahoma" panose="020B0604030504040204" pitchFamily="34" charset="0"/>
              </a:rPr>
              <a:t>Innovative</a:t>
            </a:r>
          </a:p>
          <a:p>
            <a:pPr marL="1143000" lvl="3" indent="-285750" algn="just">
              <a:buFont typeface="Wingdings" panose="05000000000000000000" pitchFamily="2" charset="2"/>
              <a:buChar char="§"/>
            </a:pPr>
            <a:r>
              <a:rPr lang="en-GB" sz="1100" dirty="0">
                <a:solidFill>
                  <a:schemeClr val="bg1"/>
                </a:solidFill>
                <a:latin typeface="Tahoma" panose="020B0604030504040204" pitchFamily="34" charset="0"/>
                <a:ea typeface="Tahoma" panose="020B0604030504040204" pitchFamily="34" charset="0"/>
                <a:cs typeface="Tahoma" panose="020B0604030504040204" pitchFamily="34" charset="0"/>
              </a:rPr>
              <a:t>Capital requirement EUR 20 000</a:t>
            </a:r>
          </a:p>
          <a:p>
            <a:pPr marL="1143000" lvl="3" indent="-285750" algn="just">
              <a:buFont typeface="Wingdings" panose="05000000000000000000" pitchFamily="2" charset="2"/>
              <a:buChar char="§"/>
            </a:pPr>
            <a:r>
              <a:rPr lang="en-GB" sz="1100" dirty="0">
                <a:solidFill>
                  <a:schemeClr val="bg1"/>
                </a:solidFill>
                <a:latin typeface="Tahoma" panose="020B0604030504040204" pitchFamily="34" charset="0"/>
                <a:ea typeface="Tahoma" panose="020B0604030504040204" pitchFamily="34" charset="0"/>
                <a:cs typeface="Tahoma" panose="020B0604030504040204" pitchFamily="34" charset="0"/>
              </a:rPr>
              <a:t>Undergraduate degree</a:t>
            </a:r>
          </a:p>
          <a:p>
            <a:pPr marL="400050" lvl="2" indent="0" algn="just">
              <a:buNone/>
            </a:pP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Tax benefits</a:t>
            </a:r>
          </a:p>
          <a:p>
            <a:pPr marL="400050" lvl="2" indent="0" algn="just">
              <a:buNone/>
            </a:pP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7544" y="476672"/>
            <a:ext cx="4126451" cy="400110"/>
          </a:xfrm>
          <a:prstGeom prst="rect">
            <a:avLst/>
          </a:prstGeom>
        </p:spPr>
        <p:txBody>
          <a:bodyPr wrap="non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Start-up &amp; Innovation Support</a:t>
            </a:r>
            <a:endParaRPr lang="en-US" sz="2000" dirty="0">
              <a:solidFill>
                <a:schemeClr val="bg1"/>
              </a:solidFill>
            </a:endParaRPr>
          </a:p>
        </p:txBody>
      </p:sp>
      <p:cxnSp>
        <p:nvCxnSpPr>
          <p:cNvPr id="8" name="Straight Connector 7">
            <a:extLst>
              <a:ext uri="{FF2B5EF4-FFF2-40B4-BE49-F238E27FC236}">
                <a16:creationId xmlns:a16="http://schemas.microsoft.com/office/drawing/2014/main" id="{A83D5F8E-8C0D-4EB1-B7AC-AD1CD180B305}"/>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59737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107504" y="1249233"/>
            <a:ext cx="4439588" cy="4824535"/>
          </a:xfrm>
          <a:noFill/>
        </p:spPr>
        <p:txBody>
          <a:bodyPr>
            <a:noAutofit/>
          </a:bodyPr>
          <a:lstStyle/>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Shipping entrepreneurs since the 1960s</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Developed into an international shipping centre, combining both a sovereign flag and a resident shipping industry</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High quality services </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High safety standards</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Excellent shipping infrastructure</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Classified as the third largest fleet in the European Union</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Limassol considered to be the largest third party </a:t>
            </a:r>
            <a:r>
              <a:rPr lang="en-GB" sz="1400" dirty="0" err="1">
                <a:solidFill>
                  <a:srgbClr val="3B3B3B"/>
                </a:solidFill>
                <a:latin typeface="Tahoma" panose="020B0604030504040204" pitchFamily="34" charset="0"/>
                <a:ea typeface="Tahoma" panose="020B0604030504040204" pitchFamily="34" charset="0"/>
                <a:cs typeface="Tahoma" panose="020B0604030504040204" pitchFamily="34" charset="0"/>
              </a:rPr>
              <a:t>shipmanagement</a:t>
            </a: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 centre in the EU</a:t>
            </a:r>
          </a:p>
          <a:p>
            <a:pPr marL="400050" lvl="2" indent="0" algn="just">
              <a:buNone/>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rgbClr val="3B3B3B"/>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7544" y="476672"/>
            <a:ext cx="4698722" cy="400110"/>
          </a:xfrm>
          <a:prstGeom prst="rect">
            <a:avLst/>
          </a:prstGeom>
        </p:spPr>
        <p:txBody>
          <a:bodyPr wrap="none">
            <a:spAutoFit/>
          </a:bodyPr>
          <a:lstStyle/>
          <a:p>
            <a:r>
              <a:rPr lang="en-GB" sz="2000" b="1" dirty="0">
                <a:solidFill>
                  <a:srgbClr val="3B3B3B"/>
                </a:solidFill>
                <a:latin typeface="Tahoma" panose="020B0604030504040204" pitchFamily="34" charset="0"/>
                <a:ea typeface="Tahoma" panose="020B0604030504040204" pitchFamily="34" charset="0"/>
                <a:cs typeface="Tahoma" panose="020B0604030504040204" pitchFamily="34" charset="0"/>
              </a:rPr>
              <a:t>Cyprus – a leading maritime centre</a:t>
            </a:r>
            <a:endParaRPr lang="en-US" sz="2000" dirty="0">
              <a:solidFill>
                <a:srgbClr val="3B3B3B"/>
              </a:solidFill>
            </a:endParaRPr>
          </a:p>
        </p:txBody>
      </p:sp>
      <p:cxnSp>
        <p:nvCxnSpPr>
          <p:cNvPr id="9" name="Straight Connector 8">
            <a:extLst>
              <a:ext uri="{FF2B5EF4-FFF2-40B4-BE49-F238E27FC236}">
                <a16:creationId xmlns:a16="http://schemas.microsoft.com/office/drawing/2014/main" id="{C25A0A85-81DD-48F6-AC3B-40E074903579}"/>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pic>
        <p:nvPicPr>
          <p:cNvPr id="1026" name="Picture 2" descr="Container shipping technology: Industry turning to analytics to navigate  COVID crisis">
            <a:extLst>
              <a:ext uri="{FF2B5EF4-FFF2-40B4-BE49-F238E27FC236}">
                <a16:creationId xmlns:a16="http://schemas.microsoft.com/office/drawing/2014/main" id="{95FB500A-DBDD-4D38-8F25-A090FD1E8D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87" t="19038" b="3643"/>
          <a:stretch/>
        </p:blipFill>
        <p:spPr bwMode="auto">
          <a:xfrm>
            <a:off x="564460" y="4077072"/>
            <a:ext cx="4007540" cy="230425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C2D7E9E-7C1B-42D4-A9E5-0E43A7150718}"/>
              </a:ext>
            </a:extLst>
          </p:cNvPr>
          <p:cNvSpPr/>
          <p:nvPr/>
        </p:nvSpPr>
        <p:spPr>
          <a:xfrm>
            <a:off x="4427984" y="1249233"/>
            <a:ext cx="4392488" cy="4616648"/>
          </a:xfrm>
          <a:prstGeom prst="rect">
            <a:avLst/>
          </a:prstGeom>
        </p:spPr>
        <p:txBody>
          <a:bodyPr wrap="square">
            <a:spAutoFit/>
          </a:bodyPr>
          <a:lstStyle/>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The only “EU approved Open Registry”</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Competitive ship registration costs</a:t>
            </a:r>
          </a:p>
          <a:p>
            <a:pPr marL="685800" lvl="2"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Very competitive tax regime</a:t>
            </a:r>
          </a:p>
          <a:p>
            <a:pPr marL="1143000" lvl="3"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tonnage tax system, in full compliance with the EU shipping taxation framework</a:t>
            </a:r>
          </a:p>
          <a:p>
            <a:pPr marL="1143000" lvl="3"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favourable benefits applicable to:</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owners of Cyprus flag vessels </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Ship managers</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to owners of foreign flag vessels </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Charterers</a:t>
            </a:r>
          </a:p>
          <a:p>
            <a:pPr marL="1143000" lvl="3"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Tax benefits extended:</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profits from operation of vessels in shipping activities</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profits from the sale of vessels</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interest earned on funds used other than for investment purposes</a:t>
            </a:r>
          </a:p>
          <a:p>
            <a:pPr marL="1600200" lvl="4" indent="-285750" algn="just">
              <a:buFont typeface="Wingdings" panose="05000000000000000000" pitchFamily="2" charset="2"/>
              <a:buChar char="§"/>
            </a:pPr>
            <a:r>
              <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rPr>
              <a:t>dividends paid directly or indirectly from shipping related profits</a:t>
            </a:r>
          </a:p>
        </p:txBody>
      </p:sp>
    </p:spTree>
    <p:extLst>
      <p:ext uri="{BB962C8B-B14F-4D97-AF65-F5344CB8AC3E}">
        <p14:creationId xmlns:p14="http://schemas.microsoft.com/office/powerpoint/2010/main" val="3619623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10" name="Content Placeholder 2"/>
          <p:cNvSpPr txBox="1">
            <a:spLocks/>
          </p:cNvSpPr>
          <p:nvPr/>
        </p:nvSpPr>
        <p:spPr>
          <a:xfrm>
            <a:off x="755576" y="4632970"/>
            <a:ext cx="5386699" cy="2087438"/>
          </a:xfrm>
          <a:prstGeom prst="rect">
            <a:avLst/>
          </a:prstGeom>
        </p:spPr>
        <p:txBody>
          <a:bodyPr lIns="94742" tIns="47371" rIns="94742" bIns="47371">
            <a:noAutofit/>
          </a:bodyPr>
          <a:lstStyle/>
          <a:p>
            <a:pPr marL="302646" indent="-302646" algn="ctr">
              <a:buClr>
                <a:schemeClr val="accent1"/>
              </a:buClr>
              <a:buSzPct val="70000"/>
              <a:defRPr/>
            </a:pPr>
            <a:endParaRPr lang="en-US" sz="1200" b="1" dirty="0">
              <a:solidFill>
                <a:srgbClr val="87878C"/>
              </a:solidFill>
              <a:latin typeface="Tahoma" panose="020B0604030504040204" pitchFamily="34" charset="0"/>
              <a:ea typeface="Tahoma" panose="020B0604030504040204" pitchFamily="34" charset="0"/>
              <a:cs typeface="Tahoma" panose="020B0604030504040204" pitchFamily="34" charset="0"/>
            </a:endParaRPr>
          </a:p>
          <a:p>
            <a:pPr marL="302646" indent="-302646" algn="ctr">
              <a:buClr>
                <a:schemeClr val="accent1"/>
              </a:buClr>
              <a:buSzPct val="70000"/>
              <a:defRPr/>
            </a:pP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559701" y="1052736"/>
            <a:ext cx="4032448" cy="830997"/>
          </a:xfrm>
          <a:prstGeom prst="rect">
            <a:avLst/>
          </a:prstGeom>
          <a:noFill/>
        </p:spPr>
        <p:txBody>
          <a:bodyPr wrap="square" rtlCol="0">
            <a:spAutoFit/>
          </a:bodyPr>
          <a:lstStyle/>
          <a:p>
            <a:r>
              <a:rPr lang="en-GB" sz="4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Thank you!</a:t>
            </a:r>
            <a:endParaRPr lang="en-GB" sz="4800" b="1" dirty="0">
              <a:solidFill>
                <a:schemeClr val="bg1"/>
              </a:solidFill>
              <a:effectLst>
                <a:outerShdw blurRad="38100" dist="38100" dir="2700000" algn="tl">
                  <a:srgbClr val="000000">
                    <a:alpha val="43137"/>
                  </a:srgbClr>
                </a:outerShdw>
              </a:effectLst>
            </a:endParaRPr>
          </a:p>
        </p:txBody>
      </p:sp>
      <p:cxnSp>
        <p:nvCxnSpPr>
          <p:cNvPr id="14" name="Straight Connector 13"/>
          <p:cNvCxnSpPr>
            <a:cxnSpLocks/>
          </p:cNvCxnSpPr>
          <p:nvPr/>
        </p:nvCxnSpPr>
        <p:spPr>
          <a:xfrm>
            <a:off x="664244" y="6185496"/>
            <a:ext cx="504056" cy="0"/>
          </a:xfrm>
          <a:prstGeom prst="line">
            <a:avLst/>
          </a:prstGeom>
          <a:ln w="76200">
            <a:solidFill>
              <a:srgbClr val="B5985A"/>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244" y="3706537"/>
            <a:ext cx="2933705" cy="926433"/>
          </a:xfrm>
          <a:prstGeom prst="rect">
            <a:avLst/>
          </a:prstGeom>
        </p:spPr>
      </p:pic>
      <p:sp>
        <p:nvSpPr>
          <p:cNvPr id="4" name="Rectangle 3"/>
          <p:cNvSpPr/>
          <p:nvPr/>
        </p:nvSpPr>
        <p:spPr>
          <a:xfrm>
            <a:off x="559701" y="6248345"/>
            <a:ext cx="1564852" cy="276999"/>
          </a:xfrm>
          <a:prstGeom prst="rect">
            <a:avLst/>
          </a:prstGeom>
        </p:spPr>
        <p:txBody>
          <a:bodyPr wrap="none">
            <a:spAutoFit/>
          </a:bodyPr>
          <a:lstStyle/>
          <a:p>
            <a:pPr marL="302646" indent="-302646" algn="ctr">
              <a:buClr>
                <a:schemeClr val="accent1"/>
              </a:buClr>
              <a:buSzPct val="70000"/>
              <a:defRPr/>
            </a:pPr>
            <a:r>
              <a:rPr lang="en-US" sz="1200" b="1" dirty="0">
                <a:solidFill>
                  <a:srgbClr val="B5985A"/>
                </a:solidFill>
                <a:latin typeface="Tahoma" panose="020B0604030504040204" pitchFamily="34" charset="0"/>
                <a:ea typeface="Tahoma" panose="020B0604030504040204" pitchFamily="34" charset="0"/>
                <a:cs typeface="Tahoma" panose="020B0604030504040204" pitchFamily="34" charset="0"/>
              </a:rPr>
              <a:t>www.pavlaw.com</a:t>
            </a:r>
            <a:endParaRPr lang="en-US" sz="1400" b="1" dirty="0">
              <a:solidFill>
                <a:srgbClr val="B5985A"/>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581607" y="5097958"/>
            <a:ext cx="4134409" cy="861774"/>
          </a:xfrm>
          <a:prstGeom prst="rect">
            <a:avLst/>
          </a:prstGeom>
          <a:noFill/>
        </p:spPr>
        <p:txBody>
          <a:bodyPr wrap="square" rtlCol="0">
            <a:spAutoFit/>
          </a:bodyPr>
          <a:lstStyle/>
          <a:p>
            <a:r>
              <a:rPr lang="en-GB" sz="1000" dirty="0">
                <a:solidFill>
                  <a:schemeClr val="bg1"/>
                </a:solidFill>
                <a:latin typeface="Tahoma" panose="020B0604030504040204" pitchFamily="34" charset="0"/>
                <a:ea typeface="Tahoma" panose="020B0604030504040204" pitchFamily="34" charset="0"/>
                <a:cs typeface="Tahoma" panose="020B0604030504040204" pitchFamily="34" charset="0"/>
              </a:rPr>
              <a:t>Patrician Chambers</a:t>
            </a:r>
          </a:p>
          <a:p>
            <a:r>
              <a:rPr lang="en-GB" sz="1000" dirty="0">
                <a:solidFill>
                  <a:schemeClr val="bg1"/>
                </a:solidFill>
                <a:latin typeface="Tahoma" panose="020B0604030504040204" pitchFamily="34" charset="0"/>
                <a:ea typeface="Tahoma" panose="020B0604030504040204" pitchFamily="34" charset="0"/>
                <a:cs typeface="Tahoma" panose="020B0604030504040204" pitchFamily="34" charset="0"/>
              </a:rPr>
              <a:t>332 Agiou Andreou str., 3035 Limassol, Cyprus</a:t>
            </a:r>
          </a:p>
          <a:p>
            <a:endParaRPr lang="en-GB"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1000" dirty="0">
                <a:solidFill>
                  <a:schemeClr val="bg1"/>
                </a:solidFill>
                <a:latin typeface="Tahoma" panose="020B0604030504040204" pitchFamily="34" charset="0"/>
                <a:ea typeface="Tahoma" panose="020B0604030504040204" pitchFamily="34" charset="0"/>
                <a:cs typeface="Tahoma" panose="020B0604030504040204" pitchFamily="34" charset="0"/>
              </a:rPr>
              <a:t>T. +357 25871599 | F. +357 25344548 | E. info@pavlaw.com</a:t>
            </a:r>
          </a:p>
          <a:p>
            <a:pPr algn="ctr"/>
            <a:endParaRPr lang="en-GB"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a:xfrm>
            <a:off x="730694" y="2132856"/>
            <a:ext cx="6865642" cy="0"/>
          </a:xfrm>
          <a:prstGeom prst="line">
            <a:avLst/>
          </a:prstGeom>
          <a:ln w="28575">
            <a:solidFill>
              <a:srgbClr val="B5985A"/>
            </a:solidFill>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196244" y="2092761"/>
            <a:ext cx="169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5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5985A"/>
      </a:hlink>
      <a:folHlink>
        <a:srgbClr val="B598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5333</TotalTime>
  <Words>696</Words>
  <Application>Microsoft Office PowerPoint</Application>
  <PresentationFormat>On-screen Show (4:3)</PresentationFormat>
  <Paragraphs>182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Tahoma</vt:lpstr>
      <vt:lpstr>Wingdings</vt:lpstr>
      <vt:lpstr>Office Theme</vt:lpstr>
      <vt:lpstr>CYPRUS – A Centre of Excellence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Stella Strati</dc:creator>
  <cp:lastModifiedBy>Yvonne Solea</cp:lastModifiedBy>
  <cp:revision>176</cp:revision>
  <cp:lastPrinted>2020-12-02T07:42:54Z</cp:lastPrinted>
  <dcterms:created xsi:type="dcterms:W3CDTF">2017-10-05T07:53:42Z</dcterms:created>
  <dcterms:modified xsi:type="dcterms:W3CDTF">2020-12-09T07:40:19Z</dcterms:modified>
</cp:coreProperties>
</file>